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82" r:id="rId2"/>
    <p:sldId id="316" r:id="rId3"/>
    <p:sldId id="285" r:id="rId4"/>
    <p:sldId id="286" r:id="rId5"/>
    <p:sldId id="284" r:id="rId6"/>
    <p:sldId id="288" r:id="rId7"/>
    <p:sldId id="287" r:id="rId8"/>
    <p:sldId id="289" r:id="rId9"/>
    <p:sldId id="290" r:id="rId10"/>
    <p:sldId id="291" r:id="rId11"/>
    <p:sldId id="292" r:id="rId12"/>
    <p:sldId id="317" r:id="rId13"/>
    <p:sldId id="293" r:id="rId14"/>
    <p:sldId id="294" r:id="rId15"/>
    <p:sldId id="295" r:id="rId16"/>
    <p:sldId id="296" r:id="rId17"/>
    <p:sldId id="318" r:id="rId18"/>
    <p:sldId id="319" r:id="rId19"/>
    <p:sldId id="311" r:id="rId20"/>
    <p:sldId id="312" r:id="rId21"/>
    <p:sldId id="315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CC99FF"/>
    <a:srgbClr val="FFFFFF"/>
    <a:srgbClr val="692AA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93" autoAdjust="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03AB5BB-CC94-4339-AD62-6B43DCC5FE29}" type="doc">
      <dgm:prSet loTypeId="urn:microsoft.com/office/officeart/2005/8/layout/pyramid2" loCatId="pyramid" qsTypeId="urn:microsoft.com/office/officeart/2005/8/quickstyle/3d2" qsCatId="3D" csTypeId="urn:microsoft.com/office/officeart/2005/8/colors/accent1_2" csCatId="accent1" phldr="1"/>
      <dgm:spPr/>
    </dgm:pt>
    <dgm:pt modelId="{46A8E4B1-9C1E-4DA2-ABD1-E841BAC6801C}">
      <dgm:prSet phldrT="[Текст]" custT="1"/>
      <dgm:spPr/>
      <dgm:t>
        <a:bodyPr/>
        <a:lstStyle/>
        <a:p>
          <a:pPr algn="l"/>
          <a:r>
            <a:rPr lang="kk-KZ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Бес балдық жүйенің қазіргі заманға сай білім жүйесін қанағаттандыра алмауы</a:t>
          </a:r>
          <a:endParaRPr lang="ru-RU" sz="2400" b="1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19898234-D680-44CB-9B10-3478F7953498}" type="parTrans" cxnId="{45BBE196-2C1B-4A14-899C-5E5A4C75061C}">
      <dgm:prSet/>
      <dgm:spPr/>
      <dgm:t>
        <a:bodyPr/>
        <a:lstStyle/>
        <a:p>
          <a:endParaRPr lang="ru-RU"/>
        </a:p>
      </dgm:t>
    </dgm:pt>
    <dgm:pt modelId="{892CB7F5-EF62-42FF-B86E-55EE05657D6D}" type="sibTrans" cxnId="{45BBE196-2C1B-4A14-899C-5E5A4C75061C}">
      <dgm:prSet/>
      <dgm:spPr/>
      <dgm:t>
        <a:bodyPr/>
        <a:lstStyle/>
        <a:p>
          <a:endParaRPr lang="ru-RU"/>
        </a:p>
      </dgm:t>
    </dgm:pt>
    <dgm:pt modelId="{E09BFEEB-BAAF-4FBB-A3C0-591325DA5F1E}">
      <dgm:prSet phldrT="[Текст]" custT="1"/>
      <dgm:spPr/>
      <dgm:t>
        <a:bodyPr/>
        <a:lstStyle/>
        <a:p>
          <a:pPr algn="l"/>
          <a:r>
            <a:rPr lang="kk-KZ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Оқушы танымындағы өзгерістер мен білім саласындағы қалыптасқан</a:t>
          </a:r>
        </a:p>
        <a:p>
          <a:pPr algn="l"/>
          <a:r>
            <a:rPr lang="kk-KZ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қайшылықтар</a:t>
          </a:r>
          <a:endParaRPr lang="ru-RU" sz="2400" b="1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76EB46EC-4976-46FC-9001-AD28366DCB6B}" type="parTrans" cxnId="{9216A61C-E09E-4A2E-93AC-273A12E27D86}">
      <dgm:prSet/>
      <dgm:spPr/>
      <dgm:t>
        <a:bodyPr/>
        <a:lstStyle/>
        <a:p>
          <a:endParaRPr lang="ru-RU"/>
        </a:p>
      </dgm:t>
    </dgm:pt>
    <dgm:pt modelId="{02692C0C-D7EE-431A-920F-08D8FD3FA655}" type="sibTrans" cxnId="{9216A61C-E09E-4A2E-93AC-273A12E27D86}">
      <dgm:prSet/>
      <dgm:spPr/>
      <dgm:t>
        <a:bodyPr/>
        <a:lstStyle/>
        <a:p>
          <a:endParaRPr lang="ru-RU"/>
        </a:p>
      </dgm:t>
    </dgm:pt>
    <dgm:pt modelId="{0C0D95F2-EF91-4A9C-9744-6E6EA21B9365}">
      <dgm:prSet phldrT="[Текст]" custT="1"/>
      <dgm:spPr/>
      <dgm:t>
        <a:bodyPr/>
        <a:lstStyle/>
        <a:p>
          <a:pPr algn="l"/>
          <a:r>
            <a:rPr lang="kk-KZ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Әлеуметтік сұраныстардың өзгеруі</a:t>
          </a:r>
          <a:endParaRPr lang="ru-RU" sz="2400" b="1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7E89CC68-0893-4FC2-9A99-3DB7ABCE39FB}" type="parTrans" cxnId="{E0C4573C-F3D3-40E3-8E92-F52F029E80E8}">
      <dgm:prSet/>
      <dgm:spPr/>
      <dgm:t>
        <a:bodyPr/>
        <a:lstStyle/>
        <a:p>
          <a:endParaRPr lang="ru-RU"/>
        </a:p>
      </dgm:t>
    </dgm:pt>
    <dgm:pt modelId="{BE1BFF88-739A-4816-9760-CB71FB3B0298}" type="sibTrans" cxnId="{E0C4573C-F3D3-40E3-8E92-F52F029E80E8}">
      <dgm:prSet/>
      <dgm:spPr/>
      <dgm:t>
        <a:bodyPr/>
        <a:lstStyle/>
        <a:p>
          <a:endParaRPr lang="ru-RU"/>
        </a:p>
      </dgm:t>
    </dgm:pt>
    <dgm:pt modelId="{EE4F79F9-0AC8-4511-B65B-FD0E18151F88}" type="pres">
      <dgm:prSet presAssocID="{B03AB5BB-CC94-4339-AD62-6B43DCC5FE29}" presName="compositeShape" presStyleCnt="0">
        <dgm:presLayoutVars>
          <dgm:dir/>
          <dgm:resizeHandles/>
        </dgm:presLayoutVars>
      </dgm:prSet>
      <dgm:spPr/>
    </dgm:pt>
    <dgm:pt modelId="{5E0B628B-91A2-4253-85DA-A680B2745666}" type="pres">
      <dgm:prSet presAssocID="{B03AB5BB-CC94-4339-AD62-6B43DCC5FE29}" presName="pyramid" presStyleLbl="node1" presStyleIdx="0" presStyleCnt="1"/>
      <dgm:spPr/>
    </dgm:pt>
    <dgm:pt modelId="{25F6BEEF-9A03-405B-A6C9-71D56E1C8514}" type="pres">
      <dgm:prSet presAssocID="{B03AB5BB-CC94-4339-AD62-6B43DCC5FE29}" presName="theList" presStyleCnt="0"/>
      <dgm:spPr/>
    </dgm:pt>
    <dgm:pt modelId="{97BAD8AC-0C7F-4558-BDF3-89764357299C}" type="pres">
      <dgm:prSet presAssocID="{46A8E4B1-9C1E-4DA2-ABD1-E841BAC6801C}" presName="aNode" presStyleLbl="fgAcc1" presStyleIdx="0" presStyleCnt="3" custScaleX="113943" custScaleY="24145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F37476-0FCA-450B-A961-C6FAF0FCC922}" type="pres">
      <dgm:prSet presAssocID="{46A8E4B1-9C1E-4DA2-ABD1-E841BAC6801C}" presName="aSpace" presStyleCnt="0"/>
      <dgm:spPr/>
    </dgm:pt>
    <dgm:pt modelId="{CFDE1B27-D278-4085-AB73-DC45B7DD8CFE}" type="pres">
      <dgm:prSet presAssocID="{E09BFEEB-BAAF-4FBB-A3C0-591325DA5F1E}" presName="aNode" presStyleLbl="fgAcc1" presStyleIdx="1" presStyleCnt="3" custScaleX="116588" custScaleY="257199" custLinFactY="7604" custLinFactNeighborX="903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C5CB35-0799-4828-8CD3-FD1EC729A353}" type="pres">
      <dgm:prSet presAssocID="{E09BFEEB-BAAF-4FBB-A3C0-591325DA5F1E}" presName="aSpace" presStyleCnt="0"/>
      <dgm:spPr/>
    </dgm:pt>
    <dgm:pt modelId="{8E8B0CD5-6BE9-4D30-BDA3-DC3CAD238C26}" type="pres">
      <dgm:prSet presAssocID="{0C0D95F2-EF91-4A9C-9744-6E6EA21B9365}" presName="aNode" presStyleLbl="fgAcc1" presStyleIdx="2" presStyleCnt="3" custScaleX="113945" custScaleY="261478" custLinFactY="18577" custLinFactNeighborX="1140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5149C5-7A22-4E61-A146-F990540005C0}" type="pres">
      <dgm:prSet presAssocID="{0C0D95F2-EF91-4A9C-9744-6E6EA21B9365}" presName="aSpace" presStyleCnt="0"/>
      <dgm:spPr/>
    </dgm:pt>
  </dgm:ptLst>
  <dgm:cxnLst>
    <dgm:cxn modelId="{45BBE196-2C1B-4A14-899C-5E5A4C75061C}" srcId="{B03AB5BB-CC94-4339-AD62-6B43DCC5FE29}" destId="{46A8E4B1-9C1E-4DA2-ABD1-E841BAC6801C}" srcOrd="0" destOrd="0" parTransId="{19898234-D680-44CB-9B10-3478F7953498}" sibTransId="{892CB7F5-EF62-42FF-B86E-55EE05657D6D}"/>
    <dgm:cxn modelId="{E0C4573C-F3D3-40E3-8E92-F52F029E80E8}" srcId="{B03AB5BB-CC94-4339-AD62-6B43DCC5FE29}" destId="{0C0D95F2-EF91-4A9C-9744-6E6EA21B9365}" srcOrd="2" destOrd="0" parTransId="{7E89CC68-0893-4FC2-9A99-3DB7ABCE39FB}" sibTransId="{BE1BFF88-739A-4816-9760-CB71FB3B0298}"/>
    <dgm:cxn modelId="{984BB4D7-F1B3-48E4-A967-95FF1000472B}" type="presOf" srcId="{B03AB5BB-CC94-4339-AD62-6B43DCC5FE29}" destId="{EE4F79F9-0AC8-4511-B65B-FD0E18151F88}" srcOrd="0" destOrd="0" presId="urn:microsoft.com/office/officeart/2005/8/layout/pyramid2"/>
    <dgm:cxn modelId="{CD651DE0-EF75-424A-B6D2-C7BDF1F9BC37}" type="presOf" srcId="{E09BFEEB-BAAF-4FBB-A3C0-591325DA5F1E}" destId="{CFDE1B27-D278-4085-AB73-DC45B7DD8CFE}" srcOrd="0" destOrd="0" presId="urn:microsoft.com/office/officeart/2005/8/layout/pyramid2"/>
    <dgm:cxn modelId="{92E9AEDA-0BA8-401C-A1DD-B67512D65D29}" type="presOf" srcId="{46A8E4B1-9C1E-4DA2-ABD1-E841BAC6801C}" destId="{97BAD8AC-0C7F-4558-BDF3-89764357299C}" srcOrd="0" destOrd="0" presId="urn:microsoft.com/office/officeart/2005/8/layout/pyramid2"/>
    <dgm:cxn modelId="{2AA51B37-3C1B-4751-AF6B-DB1E2A143683}" type="presOf" srcId="{0C0D95F2-EF91-4A9C-9744-6E6EA21B9365}" destId="{8E8B0CD5-6BE9-4D30-BDA3-DC3CAD238C26}" srcOrd="0" destOrd="0" presId="urn:microsoft.com/office/officeart/2005/8/layout/pyramid2"/>
    <dgm:cxn modelId="{9216A61C-E09E-4A2E-93AC-273A12E27D86}" srcId="{B03AB5BB-CC94-4339-AD62-6B43DCC5FE29}" destId="{E09BFEEB-BAAF-4FBB-A3C0-591325DA5F1E}" srcOrd="1" destOrd="0" parTransId="{76EB46EC-4976-46FC-9001-AD28366DCB6B}" sibTransId="{02692C0C-D7EE-431A-920F-08D8FD3FA655}"/>
    <dgm:cxn modelId="{480D5D3A-8B16-4607-8FE4-48D6AA27964A}" type="presParOf" srcId="{EE4F79F9-0AC8-4511-B65B-FD0E18151F88}" destId="{5E0B628B-91A2-4253-85DA-A680B2745666}" srcOrd="0" destOrd="0" presId="urn:microsoft.com/office/officeart/2005/8/layout/pyramid2"/>
    <dgm:cxn modelId="{EDF34752-5E4C-40F6-9D76-93D7420F424F}" type="presParOf" srcId="{EE4F79F9-0AC8-4511-B65B-FD0E18151F88}" destId="{25F6BEEF-9A03-405B-A6C9-71D56E1C8514}" srcOrd="1" destOrd="0" presId="urn:microsoft.com/office/officeart/2005/8/layout/pyramid2"/>
    <dgm:cxn modelId="{4ED163E1-E935-4384-B9E7-E80EF4DF8C8D}" type="presParOf" srcId="{25F6BEEF-9A03-405B-A6C9-71D56E1C8514}" destId="{97BAD8AC-0C7F-4558-BDF3-89764357299C}" srcOrd="0" destOrd="0" presId="urn:microsoft.com/office/officeart/2005/8/layout/pyramid2"/>
    <dgm:cxn modelId="{61527D33-13CA-4CC5-91DA-BB8FD2FD3B55}" type="presParOf" srcId="{25F6BEEF-9A03-405B-A6C9-71D56E1C8514}" destId="{90F37476-0FCA-450B-A961-C6FAF0FCC922}" srcOrd="1" destOrd="0" presId="urn:microsoft.com/office/officeart/2005/8/layout/pyramid2"/>
    <dgm:cxn modelId="{CCD2EEDD-E7F0-4A30-83A5-903E52699500}" type="presParOf" srcId="{25F6BEEF-9A03-405B-A6C9-71D56E1C8514}" destId="{CFDE1B27-D278-4085-AB73-DC45B7DD8CFE}" srcOrd="2" destOrd="0" presId="urn:microsoft.com/office/officeart/2005/8/layout/pyramid2"/>
    <dgm:cxn modelId="{DC91931E-009C-49AC-9CDB-4A40FA84CE8A}" type="presParOf" srcId="{25F6BEEF-9A03-405B-A6C9-71D56E1C8514}" destId="{02C5CB35-0799-4828-8CD3-FD1EC729A353}" srcOrd="3" destOrd="0" presId="urn:microsoft.com/office/officeart/2005/8/layout/pyramid2"/>
    <dgm:cxn modelId="{0F849A33-35C0-4B1B-848F-66D0AFE77971}" type="presParOf" srcId="{25F6BEEF-9A03-405B-A6C9-71D56E1C8514}" destId="{8E8B0CD5-6BE9-4D30-BDA3-DC3CAD238C26}" srcOrd="4" destOrd="0" presId="urn:microsoft.com/office/officeart/2005/8/layout/pyramid2"/>
    <dgm:cxn modelId="{760519AD-8B90-4118-BD96-39D322F6C487}" type="presParOf" srcId="{25F6BEEF-9A03-405B-A6C9-71D56E1C8514}" destId="{7D5149C5-7A22-4E61-A146-F990540005C0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82E9B93-67DB-4D7E-9E94-C87610FCD8B9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FA9E815-9134-4BEC-9B92-D5C27F9C2426}">
      <dgm:prSet phldrT="[Текст]" custT="1"/>
      <dgm:spPr/>
      <dgm:t>
        <a:bodyPr/>
        <a:lstStyle/>
        <a:p>
          <a:pPr algn="ctr"/>
          <a:r>
            <a:rPr lang="kk-KZ" sz="36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Критерий бойынша оқушының оқу жетістіктері деңгейлі белгіленеді</a:t>
          </a:r>
          <a:endParaRPr lang="ru-RU" sz="3600" b="1" dirty="0">
            <a:solidFill>
              <a:schemeClr val="tx2">
                <a:lumMod val="75000"/>
              </a:schemeClr>
            </a:solidFill>
          </a:endParaRPr>
        </a:p>
      </dgm:t>
    </dgm:pt>
    <dgm:pt modelId="{649B14FC-9CAD-4DE9-9FD0-70A7D3FDE9F7}" type="parTrans" cxnId="{9B679FC9-F88C-4A7F-A4D1-01DC0E3EA62E}">
      <dgm:prSet/>
      <dgm:spPr/>
      <dgm:t>
        <a:bodyPr/>
        <a:lstStyle/>
        <a:p>
          <a:endParaRPr lang="ru-RU"/>
        </a:p>
      </dgm:t>
    </dgm:pt>
    <dgm:pt modelId="{10765006-F5D5-4A49-AE5F-110D2617DCF0}" type="sibTrans" cxnId="{9B679FC9-F88C-4A7F-A4D1-01DC0E3EA62E}">
      <dgm:prSet/>
      <dgm:spPr/>
      <dgm:t>
        <a:bodyPr/>
        <a:lstStyle/>
        <a:p>
          <a:endParaRPr lang="ru-RU"/>
        </a:p>
      </dgm:t>
    </dgm:pt>
    <dgm:pt modelId="{66961A11-0752-4BCE-978E-5AFA10EE4F5F}">
      <dgm:prSet custT="1"/>
      <dgm:spPr/>
      <dgm:t>
        <a:bodyPr/>
        <a:lstStyle/>
        <a:p>
          <a:pPr algn="ctr"/>
          <a:r>
            <a:rPr lang="kk-KZ" sz="40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Нақты балдар немесе бағалар қойылады</a:t>
          </a:r>
          <a:endParaRPr lang="ru-RU" sz="4000" b="1" dirty="0" smtClean="0">
            <a:solidFill>
              <a:schemeClr val="tx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F5BD5F2E-0885-49D0-A9C9-C6B0A8807E52}" type="parTrans" cxnId="{96229940-A4E2-4B3B-8B7D-23D9FF27B3F1}">
      <dgm:prSet/>
      <dgm:spPr/>
      <dgm:t>
        <a:bodyPr/>
        <a:lstStyle/>
        <a:p>
          <a:endParaRPr lang="ru-RU"/>
        </a:p>
      </dgm:t>
    </dgm:pt>
    <dgm:pt modelId="{B3A53256-9A2B-4AFE-9396-934D13F11837}" type="sibTrans" cxnId="{96229940-A4E2-4B3B-8B7D-23D9FF27B3F1}">
      <dgm:prSet/>
      <dgm:spPr/>
      <dgm:t>
        <a:bodyPr/>
        <a:lstStyle/>
        <a:p>
          <a:endParaRPr lang="ru-RU"/>
        </a:p>
      </dgm:t>
    </dgm:pt>
    <dgm:pt modelId="{B123AC27-C179-4486-A29E-2F86C28C3E5F}" type="pres">
      <dgm:prSet presAssocID="{A82E9B93-67DB-4D7E-9E94-C87610FCD8B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CAED742-58D1-4E88-9D83-B32A3D6C8C6E}" type="pres">
      <dgm:prSet presAssocID="{BFA9E815-9134-4BEC-9B92-D5C27F9C2426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448CEB-776E-42D6-96EC-E910BB95D0B7}" type="pres">
      <dgm:prSet presAssocID="{10765006-F5D5-4A49-AE5F-110D2617DCF0}" presName="spacer" presStyleCnt="0"/>
      <dgm:spPr/>
    </dgm:pt>
    <dgm:pt modelId="{B72B3731-7E2F-4526-A237-4720D74B4677}" type="pres">
      <dgm:prSet presAssocID="{66961A11-0752-4BCE-978E-5AFA10EE4F5F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6229940-A4E2-4B3B-8B7D-23D9FF27B3F1}" srcId="{A82E9B93-67DB-4D7E-9E94-C87610FCD8B9}" destId="{66961A11-0752-4BCE-978E-5AFA10EE4F5F}" srcOrd="1" destOrd="0" parTransId="{F5BD5F2E-0885-49D0-A9C9-C6B0A8807E52}" sibTransId="{B3A53256-9A2B-4AFE-9396-934D13F11837}"/>
    <dgm:cxn modelId="{51D9C720-DFA7-4894-AF31-3B24760CC4C8}" type="presOf" srcId="{BFA9E815-9134-4BEC-9B92-D5C27F9C2426}" destId="{7CAED742-58D1-4E88-9D83-B32A3D6C8C6E}" srcOrd="0" destOrd="0" presId="urn:microsoft.com/office/officeart/2005/8/layout/vList2"/>
    <dgm:cxn modelId="{9B679FC9-F88C-4A7F-A4D1-01DC0E3EA62E}" srcId="{A82E9B93-67DB-4D7E-9E94-C87610FCD8B9}" destId="{BFA9E815-9134-4BEC-9B92-D5C27F9C2426}" srcOrd="0" destOrd="0" parTransId="{649B14FC-9CAD-4DE9-9FD0-70A7D3FDE9F7}" sibTransId="{10765006-F5D5-4A49-AE5F-110D2617DCF0}"/>
    <dgm:cxn modelId="{3056CE72-4B2A-46DD-88FB-D66019A2FC2A}" type="presOf" srcId="{66961A11-0752-4BCE-978E-5AFA10EE4F5F}" destId="{B72B3731-7E2F-4526-A237-4720D74B4677}" srcOrd="0" destOrd="0" presId="urn:microsoft.com/office/officeart/2005/8/layout/vList2"/>
    <dgm:cxn modelId="{78454DB6-F612-4D39-A77B-BC42B64CB76E}" type="presOf" srcId="{A82E9B93-67DB-4D7E-9E94-C87610FCD8B9}" destId="{B123AC27-C179-4486-A29E-2F86C28C3E5F}" srcOrd="0" destOrd="0" presId="urn:microsoft.com/office/officeart/2005/8/layout/vList2"/>
    <dgm:cxn modelId="{8BFC8001-7008-4FC0-B809-C7B37D638F4F}" type="presParOf" srcId="{B123AC27-C179-4486-A29E-2F86C28C3E5F}" destId="{7CAED742-58D1-4E88-9D83-B32A3D6C8C6E}" srcOrd="0" destOrd="0" presId="urn:microsoft.com/office/officeart/2005/8/layout/vList2"/>
    <dgm:cxn modelId="{9821407E-F710-4C97-B15C-8F9FD5EDD277}" type="presParOf" srcId="{B123AC27-C179-4486-A29E-2F86C28C3E5F}" destId="{1F448CEB-776E-42D6-96EC-E910BB95D0B7}" srcOrd="1" destOrd="0" presId="urn:microsoft.com/office/officeart/2005/8/layout/vList2"/>
    <dgm:cxn modelId="{4A314114-CEF9-48FC-B7E7-4C95916CE915}" type="presParOf" srcId="{B123AC27-C179-4486-A29E-2F86C28C3E5F}" destId="{B72B3731-7E2F-4526-A237-4720D74B4677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A63FD9B-86AF-4318-BDBA-BC8E15F4C53B}" type="doc">
      <dgm:prSet loTypeId="urn:microsoft.com/office/officeart/2005/8/layout/arrow2" loCatId="process" qsTypeId="urn:microsoft.com/office/officeart/2005/8/quickstyle/3d3" qsCatId="3D" csTypeId="urn:microsoft.com/office/officeart/2005/8/colors/accent1_2" csCatId="accent1" phldr="1"/>
      <dgm:spPr/>
    </dgm:pt>
    <dgm:pt modelId="{926E48E0-1889-471A-B2C3-8E9357539A70}">
      <dgm:prSet phldrT="[Текст]" custT="1"/>
      <dgm:spPr/>
      <dgm:t>
        <a:bodyPr/>
        <a:lstStyle/>
        <a:p>
          <a:r>
            <a:rPr lang="kk-KZ" sz="20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Оқушының тұлғалық бағытын белсенділікке бағыттау</a:t>
          </a:r>
          <a:endParaRPr lang="ru-RU" sz="2000" b="1" dirty="0">
            <a:solidFill>
              <a:schemeClr val="tx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BFAE15A7-8A72-48B7-8532-CCCB2EC1E8E2}" type="parTrans" cxnId="{730F2091-205D-434E-8F91-0219E7AEB5E2}">
      <dgm:prSet/>
      <dgm:spPr/>
      <dgm:t>
        <a:bodyPr/>
        <a:lstStyle/>
        <a:p>
          <a:endParaRPr lang="ru-RU"/>
        </a:p>
      </dgm:t>
    </dgm:pt>
    <dgm:pt modelId="{CA964A15-BD93-4AE9-9BE3-6A240A1593F1}" type="sibTrans" cxnId="{730F2091-205D-434E-8F91-0219E7AEB5E2}">
      <dgm:prSet/>
      <dgm:spPr/>
      <dgm:t>
        <a:bodyPr/>
        <a:lstStyle/>
        <a:p>
          <a:endParaRPr lang="ru-RU"/>
        </a:p>
      </dgm:t>
    </dgm:pt>
    <dgm:pt modelId="{D696D566-6E1A-4C45-A571-03EA8DD29175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kk-KZ" sz="20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Тұлғаны нәтижеге жеткізу</a:t>
          </a:r>
          <a:endParaRPr lang="ru-RU" sz="2000" b="1" dirty="0">
            <a:solidFill>
              <a:schemeClr val="tx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CB3FD73D-16DE-4524-89E8-89D233A4B85D}" type="parTrans" cxnId="{7F3A2D08-F8E6-478A-A18A-6D9862CC8448}">
      <dgm:prSet/>
      <dgm:spPr/>
      <dgm:t>
        <a:bodyPr/>
        <a:lstStyle/>
        <a:p>
          <a:endParaRPr lang="ru-RU"/>
        </a:p>
      </dgm:t>
    </dgm:pt>
    <dgm:pt modelId="{A69D30C1-51BF-46D4-90DA-14A0E969B7FC}" type="sibTrans" cxnId="{7F3A2D08-F8E6-478A-A18A-6D9862CC8448}">
      <dgm:prSet/>
      <dgm:spPr/>
      <dgm:t>
        <a:bodyPr/>
        <a:lstStyle/>
        <a:p>
          <a:endParaRPr lang="ru-RU"/>
        </a:p>
      </dgm:t>
    </dgm:pt>
    <dgm:pt modelId="{8BFE57A3-E036-423C-A340-D7064C0B902F}">
      <dgm:prSet phldrT="[Текст]" custT="1"/>
      <dgm:spPr/>
      <dgm:t>
        <a:bodyPr/>
        <a:lstStyle/>
        <a:p>
          <a:pPr algn="ctr"/>
          <a:r>
            <a:rPr lang="kk-KZ" sz="20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 Қалыптастырушы лық және негізгі бағалау арқылы  білімін анықтау</a:t>
          </a:r>
          <a:endParaRPr lang="ru-RU" sz="2000" b="1" dirty="0">
            <a:solidFill>
              <a:schemeClr val="tx2">
                <a:lumMod val="75000"/>
              </a:schemeClr>
            </a:solidFill>
          </a:endParaRPr>
        </a:p>
      </dgm:t>
    </dgm:pt>
    <dgm:pt modelId="{4A90E70B-A054-4A02-9659-9C89529C836F}" type="parTrans" cxnId="{C36C3468-E6FB-4783-9052-AEC4BF6E10C4}">
      <dgm:prSet/>
      <dgm:spPr/>
      <dgm:t>
        <a:bodyPr/>
        <a:lstStyle/>
        <a:p>
          <a:endParaRPr lang="ru-RU"/>
        </a:p>
      </dgm:t>
    </dgm:pt>
    <dgm:pt modelId="{8F8FF55B-939D-4577-86B9-D3BBB1CBF1E8}" type="sibTrans" cxnId="{C36C3468-E6FB-4783-9052-AEC4BF6E10C4}">
      <dgm:prSet/>
      <dgm:spPr/>
      <dgm:t>
        <a:bodyPr/>
        <a:lstStyle/>
        <a:p>
          <a:endParaRPr lang="ru-RU"/>
        </a:p>
      </dgm:t>
    </dgm:pt>
    <dgm:pt modelId="{D411D95C-C638-4A81-8B1F-EA1C63E43DFE}">
      <dgm:prSet phldrT="[Текст]" custT="1"/>
      <dgm:spPr/>
      <dgm:t>
        <a:bodyPr/>
        <a:lstStyle/>
        <a:p>
          <a:endParaRPr lang="kk-KZ" sz="2000" b="1" dirty="0" smtClean="0">
            <a:solidFill>
              <a:schemeClr val="tx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  <a:p>
          <a:endParaRPr lang="kk-KZ" sz="2000" b="1" dirty="0" smtClean="0">
            <a:solidFill>
              <a:schemeClr val="tx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  <a:p>
          <a:r>
            <a:rPr lang="kk-KZ" sz="20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Өсу динамикасын кез-келген кезеңде анықтау</a:t>
          </a:r>
          <a:endParaRPr lang="ru-RU" sz="2000" b="1" dirty="0">
            <a:solidFill>
              <a:schemeClr val="tx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3FF3C16D-3FF1-48F4-9BBC-6C7EEF0E8D90}" type="parTrans" cxnId="{E161D934-96F8-43EC-96BD-17002F3B65F8}">
      <dgm:prSet/>
      <dgm:spPr/>
      <dgm:t>
        <a:bodyPr/>
        <a:lstStyle/>
        <a:p>
          <a:endParaRPr lang="ru-RU"/>
        </a:p>
      </dgm:t>
    </dgm:pt>
    <dgm:pt modelId="{194D7FCB-373D-4E44-A74C-53A8E53C3E2B}" type="sibTrans" cxnId="{E161D934-96F8-43EC-96BD-17002F3B65F8}">
      <dgm:prSet/>
      <dgm:spPr/>
      <dgm:t>
        <a:bodyPr/>
        <a:lstStyle/>
        <a:p>
          <a:endParaRPr lang="ru-RU"/>
        </a:p>
      </dgm:t>
    </dgm:pt>
    <dgm:pt modelId="{305638A3-AC42-48D5-84F6-CF3E1F4E6E96}" type="pres">
      <dgm:prSet presAssocID="{CA63FD9B-86AF-4318-BDBA-BC8E15F4C53B}" presName="arrowDiagram" presStyleCnt="0">
        <dgm:presLayoutVars>
          <dgm:chMax val="5"/>
          <dgm:dir/>
          <dgm:resizeHandles val="exact"/>
        </dgm:presLayoutVars>
      </dgm:prSet>
      <dgm:spPr/>
    </dgm:pt>
    <dgm:pt modelId="{48DC2DC9-00C0-4EA4-9AC2-760A8DE47737}" type="pres">
      <dgm:prSet presAssocID="{CA63FD9B-86AF-4318-BDBA-BC8E15F4C53B}" presName="arrow" presStyleLbl="bgShp" presStyleIdx="0" presStyleCnt="1" custScaleX="109350"/>
      <dgm:spPr/>
    </dgm:pt>
    <dgm:pt modelId="{81689068-FCE4-47E2-9B9F-126EA951C097}" type="pres">
      <dgm:prSet presAssocID="{CA63FD9B-86AF-4318-BDBA-BC8E15F4C53B}" presName="arrowDiagram4" presStyleCnt="0"/>
      <dgm:spPr/>
    </dgm:pt>
    <dgm:pt modelId="{58FA72A7-0813-4E62-88EF-F14367761645}" type="pres">
      <dgm:prSet presAssocID="{926E48E0-1889-471A-B2C3-8E9357539A70}" presName="bullet4a" presStyleLbl="node1" presStyleIdx="0" presStyleCnt="4" custLinFactY="-89661" custLinFactNeighborX="73579" custLinFactNeighborY="-100000"/>
      <dgm:spPr/>
    </dgm:pt>
    <dgm:pt modelId="{505CBD36-5E5E-496C-BCEC-9D407D4C5E82}" type="pres">
      <dgm:prSet presAssocID="{926E48E0-1889-471A-B2C3-8E9357539A70}" presName="textBox4a" presStyleLbl="revTx" presStyleIdx="0" presStyleCnt="4" custScaleX="1881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9A7F12-3981-40DF-A1BB-939E1E4E65D3}" type="pres">
      <dgm:prSet presAssocID="{D696D566-6E1A-4C45-A571-03EA8DD29175}" presName="bullet4b" presStyleLbl="node1" presStyleIdx="1" presStyleCnt="4" custLinFactNeighborX="53069" custLinFactNeighborY="-46792"/>
      <dgm:spPr/>
    </dgm:pt>
    <dgm:pt modelId="{7ED96A42-AA15-4B22-9BB3-980B25B8274F}" type="pres">
      <dgm:prSet presAssocID="{D696D566-6E1A-4C45-A571-03EA8DD29175}" presName="textBox4b" presStyleLbl="revTx" presStyleIdx="1" presStyleCnt="4" custScaleY="816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00A27D-9686-4775-B1D4-6D30DA50E83D}" type="pres">
      <dgm:prSet presAssocID="{D411D95C-C638-4A81-8B1F-EA1C63E43DFE}" presName="bullet4c" presStyleLbl="node1" presStyleIdx="2" presStyleCnt="4" custLinFactNeighborX="15722" custLinFactNeighborY="-8040"/>
      <dgm:spPr/>
    </dgm:pt>
    <dgm:pt modelId="{A9FCE2C4-00C8-45A0-A27D-F426F1CF5F38}" type="pres">
      <dgm:prSet presAssocID="{D411D95C-C638-4A81-8B1F-EA1C63E43DFE}" presName="textBox4c" presStyleLbl="revTx" presStyleIdx="2" presStyleCnt="4" custScaleX="121820" custLinFactNeighborX="1844" custLinFactNeighborY="-7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28080E-6046-4F9D-9366-EB171CF59542}" type="pres">
      <dgm:prSet presAssocID="{8BFE57A3-E036-423C-A340-D7064C0B902F}" presName="bullet4d" presStyleLbl="node1" presStyleIdx="3" presStyleCnt="4" custScaleX="112755" custLinFactNeighborX="78312" custLinFactNeighborY="-23646"/>
      <dgm:spPr/>
    </dgm:pt>
    <dgm:pt modelId="{ACBE1434-C0B6-4611-A783-0AA43641D2E7}" type="pres">
      <dgm:prSet presAssocID="{8BFE57A3-E036-423C-A340-D7064C0B902F}" presName="textBox4d" presStyleLbl="revTx" presStyleIdx="3" presStyleCnt="4" custFlipHor="1" custScaleX="172533" custScaleY="77842" custLinFactNeighborX="-14563" custLinFactNeighborY="-41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F3A2D08-F8E6-478A-A18A-6D9862CC8448}" srcId="{CA63FD9B-86AF-4318-BDBA-BC8E15F4C53B}" destId="{D696D566-6E1A-4C45-A571-03EA8DD29175}" srcOrd="1" destOrd="0" parTransId="{CB3FD73D-16DE-4524-89E8-89D233A4B85D}" sibTransId="{A69D30C1-51BF-46D4-90DA-14A0E969B7FC}"/>
    <dgm:cxn modelId="{E1DCB660-B8DE-4B3D-A514-23F3A69CD0AB}" type="presOf" srcId="{CA63FD9B-86AF-4318-BDBA-BC8E15F4C53B}" destId="{305638A3-AC42-48D5-84F6-CF3E1F4E6E96}" srcOrd="0" destOrd="0" presId="urn:microsoft.com/office/officeart/2005/8/layout/arrow2"/>
    <dgm:cxn modelId="{730F2091-205D-434E-8F91-0219E7AEB5E2}" srcId="{CA63FD9B-86AF-4318-BDBA-BC8E15F4C53B}" destId="{926E48E0-1889-471A-B2C3-8E9357539A70}" srcOrd="0" destOrd="0" parTransId="{BFAE15A7-8A72-48B7-8532-CCCB2EC1E8E2}" sibTransId="{CA964A15-BD93-4AE9-9BE3-6A240A1593F1}"/>
    <dgm:cxn modelId="{C36C3468-E6FB-4783-9052-AEC4BF6E10C4}" srcId="{CA63FD9B-86AF-4318-BDBA-BC8E15F4C53B}" destId="{8BFE57A3-E036-423C-A340-D7064C0B902F}" srcOrd="3" destOrd="0" parTransId="{4A90E70B-A054-4A02-9659-9C89529C836F}" sibTransId="{8F8FF55B-939D-4577-86B9-D3BBB1CBF1E8}"/>
    <dgm:cxn modelId="{26D0E359-58C5-467B-A7DE-E830CFBBC249}" type="presOf" srcId="{926E48E0-1889-471A-B2C3-8E9357539A70}" destId="{505CBD36-5E5E-496C-BCEC-9D407D4C5E82}" srcOrd="0" destOrd="0" presId="urn:microsoft.com/office/officeart/2005/8/layout/arrow2"/>
    <dgm:cxn modelId="{E161D934-96F8-43EC-96BD-17002F3B65F8}" srcId="{CA63FD9B-86AF-4318-BDBA-BC8E15F4C53B}" destId="{D411D95C-C638-4A81-8B1F-EA1C63E43DFE}" srcOrd="2" destOrd="0" parTransId="{3FF3C16D-3FF1-48F4-9BBC-6C7EEF0E8D90}" sibTransId="{194D7FCB-373D-4E44-A74C-53A8E53C3E2B}"/>
    <dgm:cxn modelId="{3AAC98AB-DF3A-476F-9C28-D78EEDDBF31E}" type="presOf" srcId="{D411D95C-C638-4A81-8B1F-EA1C63E43DFE}" destId="{A9FCE2C4-00C8-45A0-A27D-F426F1CF5F38}" srcOrd="0" destOrd="0" presId="urn:microsoft.com/office/officeart/2005/8/layout/arrow2"/>
    <dgm:cxn modelId="{4EECC602-091D-4384-8BF2-D306DDEFA915}" type="presOf" srcId="{D696D566-6E1A-4C45-A571-03EA8DD29175}" destId="{7ED96A42-AA15-4B22-9BB3-980B25B8274F}" srcOrd="0" destOrd="0" presId="urn:microsoft.com/office/officeart/2005/8/layout/arrow2"/>
    <dgm:cxn modelId="{368D215D-3DD5-456B-975A-22A7424BBFD9}" type="presOf" srcId="{8BFE57A3-E036-423C-A340-D7064C0B902F}" destId="{ACBE1434-C0B6-4611-A783-0AA43641D2E7}" srcOrd="0" destOrd="0" presId="urn:microsoft.com/office/officeart/2005/8/layout/arrow2"/>
    <dgm:cxn modelId="{496EE85A-402D-42FF-A8A7-7284CF283BA3}" type="presParOf" srcId="{305638A3-AC42-48D5-84F6-CF3E1F4E6E96}" destId="{48DC2DC9-00C0-4EA4-9AC2-760A8DE47737}" srcOrd="0" destOrd="0" presId="urn:microsoft.com/office/officeart/2005/8/layout/arrow2"/>
    <dgm:cxn modelId="{8049AC87-3A5C-4DD0-B475-7BFB62967FBE}" type="presParOf" srcId="{305638A3-AC42-48D5-84F6-CF3E1F4E6E96}" destId="{81689068-FCE4-47E2-9B9F-126EA951C097}" srcOrd="1" destOrd="0" presId="urn:microsoft.com/office/officeart/2005/8/layout/arrow2"/>
    <dgm:cxn modelId="{110C5E40-7953-46F3-810E-BD32DCF5A619}" type="presParOf" srcId="{81689068-FCE4-47E2-9B9F-126EA951C097}" destId="{58FA72A7-0813-4E62-88EF-F14367761645}" srcOrd="0" destOrd="0" presId="urn:microsoft.com/office/officeart/2005/8/layout/arrow2"/>
    <dgm:cxn modelId="{C164970E-1175-4FF0-A7A8-9176F79A169B}" type="presParOf" srcId="{81689068-FCE4-47E2-9B9F-126EA951C097}" destId="{505CBD36-5E5E-496C-BCEC-9D407D4C5E82}" srcOrd="1" destOrd="0" presId="urn:microsoft.com/office/officeart/2005/8/layout/arrow2"/>
    <dgm:cxn modelId="{73CE6DA5-33D3-4D9A-ADEB-CB7CAF3DF1AD}" type="presParOf" srcId="{81689068-FCE4-47E2-9B9F-126EA951C097}" destId="{AD9A7F12-3981-40DF-A1BB-939E1E4E65D3}" srcOrd="2" destOrd="0" presId="urn:microsoft.com/office/officeart/2005/8/layout/arrow2"/>
    <dgm:cxn modelId="{01CED0ED-5A39-418D-B171-8617289FEC91}" type="presParOf" srcId="{81689068-FCE4-47E2-9B9F-126EA951C097}" destId="{7ED96A42-AA15-4B22-9BB3-980B25B8274F}" srcOrd="3" destOrd="0" presId="urn:microsoft.com/office/officeart/2005/8/layout/arrow2"/>
    <dgm:cxn modelId="{670D882D-0473-4758-9094-FE4104F96793}" type="presParOf" srcId="{81689068-FCE4-47E2-9B9F-126EA951C097}" destId="{BC00A27D-9686-4775-B1D4-6D30DA50E83D}" srcOrd="4" destOrd="0" presId="urn:microsoft.com/office/officeart/2005/8/layout/arrow2"/>
    <dgm:cxn modelId="{AB215DCC-6D41-4008-A1E2-56C5EA60E403}" type="presParOf" srcId="{81689068-FCE4-47E2-9B9F-126EA951C097}" destId="{A9FCE2C4-00C8-45A0-A27D-F426F1CF5F38}" srcOrd="5" destOrd="0" presId="urn:microsoft.com/office/officeart/2005/8/layout/arrow2"/>
    <dgm:cxn modelId="{D009CABD-0FBE-406C-88A6-BA514D7E24D9}" type="presParOf" srcId="{81689068-FCE4-47E2-9B9F-126EA951C097}" destId="{DA28080E-6046-4F9D-9366-EB171CF59542}" srcOrd="6" destOrd="0" presId="urn:microsoft.com/office/officeart/2005/8/layout/arrow2"/>
    <dgm:cxn modelId="{22CC4937-C1E1-4138-B40D-074BB2BB4DE7}" type="presParOf" srcId="{81689068-FCE4-47E2-9B9F-126EA951C097}" destId="{ACBE1434-C0B6-4611-A783-0AA43641D2E7}" srcOrd="7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28DE5B3-D2DF-466F-BFF7-6CEB4BD33E86}" type="doc">
      <dgm:prSet loTypeId="urn:microsoft.com/office/officeart/2005/8/layout/vList6" loCatId="list" qsTypeId="urn:microsoft.com/office/officeart/2005/8/quickstyle/3d2" qsCatId="3D" csTypeId="urn:microsoft.com/office/officeart/2005/8/colors/accent1_2" csCatId="accent1" phldr="1"/>
      <dgm:spPr/>
    </dgm:pt>
    <dgm:pt modelId="{5625DD48-BBFE-4F1E-AEE3-85178FE24DEE}">
      <dgm:prSet phldrT="[Текст]" custT="1"/>
      <dgm:spPr/>
      <dgm:t>
        <a:bodyPr/>
        <a:lstStyle/>
        <a:p>
          <a:r>
            <a:rPr lang="kk-KZ" sz="3600" b="0" dirty="0" smtClean="0">
              <a:latin typeface="Times New Roman" pitchFamily="18" charset="0"/>
              <a:cs typeface="Times New Roman" pitchFamily="18" charset="0"/>
            </a:rPr>
            <a:t>Қалыптас-тырушы  бағалау</a:t>
          </a:r>
          <a:endParaRPr lang="ru-RU" sz="3600" b="0" dirty="0">
            <a:latin typeface="Times New Roman" pitchFamily="18" charset="0"/>
            <a:cs typeface="Times New Roman" pitchFamily="18" charset="0"/>
          </a:endParaRPr>
        </a:p>
      </dgm:t>
    </dgm:pt>
    <dgm:pt modelId="{499E36BB-B20E-4C4C-B57D-F721A828D066}" type="parTrans" cxnId="{630757D8-F23E-4907-9234-078C98027C0E}">
      <dgm:prSet/>
      <dgm:spPr/>
      <dgm:t>
        <a:bodyPr/>
        <a:lstStyle/>
        <a:p>
          <a:endParaRPr lang="ru-RU"/>
        </a:p>
      </dgm:t>
    </dgm:pt>
    <dgm:pt modelId="{D3F0C30D-89A1-4BFF-88F7-82F78F4FB0D6}" type="sibTrans" cxnId="{630757D8-F23E-4907-9234-078C98027C0E}">
      <dgm:prSet/>
      <dgm:spPr/>
      <dgm:t>
        <a:bodyPr/>
        <a:lstStyle/>
        <a:p>
          <a:endParaRPr lang="ru-RU"/>
        </a:p>
      </dgm:t>
    </dgm:pt>
    <dgm:pt modelId="{8FE58EBE-CC09-4E10-A065-D40EA570B646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k-KZ" sz="4000" b="0" dirty="0" smtClean="0">
              <a:latin typeface="Times New Roman" pitchFamily="18" charset="0"/>
              <a:cs typeface="Times New Roman" pitchFamily="18" charset="0"/>
            </a:rPr>
            <a:t>Негізгі бағалау </a:t>
          </a:r>
          <a:endParaRPr lang="ru-RU" sz="4000" b="0" dirty="0" smtClean="0">
            <a:latin typeface="Times New Roman" pitchFamily="18" charset="0"/>
            <a:cs typeface="Times New Roman" pitchFamily="18" charset="0"/>
          </a:endParaRPr>
        </a:p>
        <a:p>
          <a:pPr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dirty="0"/>
        </a:p>
      </dgm:t>
    </dgm:pt>
    <dgm:pt modelId="{B57BCBD8-8819-4C29-B694-4709A61A7AD7}" type="parTrans" cxnId="{A273CE50-7D4B-43E7-9EE0-56EDE2B67B7A}">
      <dgm:prSet/>
      <dgm:spPr/>
      <dgm:t>
        <a:bodyPr/>
        <a:lstStyle/>
        <a:p>
          <a:endParaRPr lang="ru-RU"/>
        </a:p>
      </dgm:t>
    </dgm:pt>
    <dgm:pt modelId="{9C91C739-BC8A-4BD6-9A50-A841F661CC95}" type="sibTrans" cxnId="{A273CE50-7D4B-43E7-9EE0-56EDE2B67B7A}">
      <dgm:prSet/>
      <dgm:spPr/>
      <dgm:t>
        <a:bodyPr/>
        <a:lstStyle/>
        <a:p>
          <a:endParaRPr lang="ru-RU"/>
        </a:p>
      </dgm:t>
    </dgm:pt>
    <dgm:pt modelId="{33C42888-FF48-428C-BADF-00DA12C7CAB5}">
      <dgm:prSet custT="1"/>
      <dgm:spPr/>
      <dgm:t>
        <a:bodyPr/>
        <a:lstStyle/>
        <a:p>
          <a:pPr marL="0" indent="0"/>
          <a:r>
            <a:rPr lang="ru-RU" sz="28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dirty="0" err="1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Бір</a:t>
          </a:r>
          <a:r>
            <a:rPr lang="ru-RU" sz="28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dirty="0" err="1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тарауға  байланысты</a:t>
          </a:r>
          <a:r>
            <a:rPr lang="ru-RU" sz="28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   </a:t>
          </a:r>
          <a:r>
            <a:rPr lang="ru-RU" sz="2800" b="1" dirty="0" err="1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қалыптастырған білім</a:t>
          </a:r>
          <a:r>
            <a:rPr lang="ru-RU" sz="28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dirty="0" err="1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деңгейін анықтайды</a:t>
          </a:r>
          <a:endParaRPr lang="ru-RU" sz="2800" b="1" dirty="0">
            <a:solidFill>
              <a:schemeClr val="tx2">
                <a:lumMod val="75000"/>
              </a:schemeClr>
            </a:solidFill>
          </a:endParaRPr>
        </a:p>
      </dgm:t>
    </dgm:pt>
    <dgm:pt modelId="{E11A3305-21F2-4284-B063-9CC3BB99BD1C}" type="parTrans" cxnId="{CF9068A3-3805-4099-87EC-55C8E50D3853}">
      <dgm:prSet/>
      <dgm:spPr/>
      <dgm:t>
        <a:bodyPr/>
        <a:lstStyle/>
        <a:p>
          <a:endParaRPr lang="ru-RU"/>
        </a:p>
      </dgm:t>
    </dgm:pt>
    <dgm:pt modelId="{63B1AA14-F7BB-454F-B5CE-B81170844A3E}" type="sibTrans" cxnId="{CF9068A3-3805-4099-87EC-55C8E50D3853}">
      <dgm:prSet/>
      <dgm:spPr/>
      <dgm:t>
        <a:bodyPr/>
        <a:lstStyle/>
        <a:p>
          <a:endParaRPr lang="ru-RU"/>
        </a:p>
      </dgm:t>
    </dgm:pt>
    <dgm:pt modelId="{539B48D3-E705-4910-9B5C-B2562ECA0A69}">
      <dgm:prSet custT="1"/>
      <dgm:spPr/>
      <dgm:t>
        <a:bodyPr/>
        <a:lstStyle/>
        <a:p>
          <a:pPr marL="285750" indent="0"/>
          <a:r>
            <a:rPr lang="ru-RU" sz="28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i="0" dirty="0" err="1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Күнделікті алған білімінің меңгеру деңгейін анықтайды.</a:t>
          </a:r>
          <a:r>
            <a:rPr lang="ru-RU" sz="2800" b="1" i="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  </a:t>
          </a:r>
          <a:endParaRPr lang="ru-RU" sz="2800" b="1" i="0" dirty="0">
            <a:solidFill>
              <a:schemeClr val="tx2">
                <a:lumMod val="75000"/>
              </a:schemeClr>
            </a:solidFill>
          </a:endParaRPr>
        </a:p>
      </dgm:t>
    </dgm:pt>
    <dgm:pt modelId="{A05AD166-565A-4158-B532-851BFD815BFA}" type="parTrans" cxnId="{1653DFD2-5297-40FB-8E78-7BCF15CDBB56}">
      <dgm:prSet/>
      <dgm:spPr/>
      <dgm:t>
        <a:bodyPr/>
        <a:lstStyle/>
        <a:p>
          <a:endParaRPr lang="ru-RU"/>
        </a:p>
      </dgm:t>
    </dgm:pt>
    <dgm:pt modelId="{7783ACFC-BC3C-415B-A162-A10E06618D11}" type="sibTrans" cxnId="{1653DFD2-5297-40FB-8E78-7BCF15CDBB56}">
      <dgm:prSet/>
      <dgm:spPr/>
      <dgm:t>
        <a:bodyPr/>
        <a:lstStyle/>
        <a:p>
          <a:endParaRPr lang="ru-RU"/>
        </a:p>
      </dgm:t>
    </dgm:pt>
    <dgm:pt modelId="{794EDF2F-5315-4904-89E1-3B810210CA5C}">
      <dgm:prSet custT="1"/>
      <dgm:spPr/>
      <dgm:t>
        <a:bodyPr/>
        <a:lstStyle/>
        <a:p>
          <a:pPr marL="285750" indent="0"/>
          <a:endParaRPr lang="ru-RU" sz="2800" b="0" i="0" dirty="0"/>
        </a:p>
      </dgm:t>
    </dgm:pt>
    <dgm:pt modelId="{D32D9B49-851B-4BC9-B613-7A212CCBD268}" type="parTrans" cxnId="{76BBAA6C-9B50-4EB6-BD72-11B69E1505BA}">
      <dgm:prSet/>
      <dgm:spPr/>
      <dgm:t>
        <a:bodyPr/>
        <a:lstStyle/>
        <a:p>
          <a:endParaRPr lang="ru-RU"/>
        </a:p>
      </dgm:t>
    </dgm:pt>
    <dgm:pt modelId="{FD0D85FB-810F-476A-823F-50EF28C36481}" type="sibTrans" cxnId="{76BBAA6C-9B50-4EB6-BD72-11B69E1505BA}">
      <dgm:prSet/>
      <dgm:spPr/>
      <dgm:t>
        <a:bodyPr/>
        <a:lstStyle/>
        <a:p>
          <a:endParaRPr lang="ru-RU"/>
        </a:p>
      </dgm:t>
    </dgm:pt>
    <dgm:pt modelId="{E95AB950-D6B1-4B98-9837-C13123A06AEC}" type="pres">
      <dgm:prSet presAssocID="{D28DE5B3-D2DF-466F-BFF7-6CEB4BD33E86}" presName="Name0" presStyleCnt="0">
        <dgm:presLayoutVars>
          <dgm:dir/>
          <dgm:animLvl val="lvl"/>
          <dgm:resizeHandles/>
        </dgm:presLayoutVars>
      </dgm:prSet>
      <dgm:spPr/>
    </dgm:pt>
    <dgm:pt modelId="{5F1CEB3C-1C73-4E1F-B65F-2C07F0D77717}" type="pres">
      <dgm:prSet presAssocID="{5625DD48-BBFE-4F1E-AEE3-85178FE24DEE}" presName="linNode" presStyleCnt="0"/>
      <dgm:spPr/>
    </dgm:pt>
    <dgm:pt modelId="{6E0F90F2-243F-4F56-BE0A-133867DD1825}" type="pres">
      <dgm:prSet presAssocID="{5625DD48-BBFE-4F1E-AEE3-85178FE24DEE}" presName="parentShp" presStyleLbl="node1" presStyleIdx="0" presStyleCnt="2" custScaleX="91667" custScaleY="694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CC9294-81BD-47CE-9555-B40B71BD4DE3}" type="pres">
      <dgm:prSet presAssocID="{5625DD48-BBFE-4F1E-AEE3-85178FE24DEE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64145E-9A4C-458F-B9A1-3D80F7458686}" type="pres">
      <dgm:prSet presAssocID="{D3F0C30D-89A1-4BFF-88F7-82F78F4FB0D6}" presName="spacing" presStyleCnt="0"/>
      <dgm:spPr/>
    </dgm:pt>
    <dgm:pt modelId="{C5CAB67F-764A-4613-B536-524EA6A28B3E}" type="pres">
      <dgm:prSet presAssocID="{8FE58EBE-CC09-4E10-A065-D40EA570B646}" presName="linNode" presStyleCnt="0"/>
      <dgm:spPr/>
    </dgm:pt>
    <dgm:pt modelId="{8C933613-DB05-41DE-9D63-27043B0E7A2F}" type="pres">
      <dgm:prSet presAssocID="{8FE58EBE-CC09-4E10-A065-D40EA570B646}" presName="parentShp" presStyleLbl="node1" presStyleIdx="1" presStyleCnt="2" custScaleX="87501" custScaleY="73577" custLinFactNeighborY="-51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814C33-1E34-47F7-B564-EB1BE137ACA8}" type="pres">
      <dgm:prSet presAssocID="{8FE58EBE-CC09-4E10-A065-D40EA570B646}" presName="childShp" presStyleLbl="bgAccFollowNode1" presStyleIdx="1" presStyleCnt="2" custScaleX="105556" custLinFactNeighborX="0" custLinFactNeighborY="147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F9068A3-3805-4099-87EC-55C8E50D3853}" srcId="{8FE58EBE-CC09-4E10-A065-D40EA570B646}" destId="{33C42888-FF48-428C-BADF-00DA12C7CAB5}" srcOrd="0" destOrd="0" parTransId="{E11A3305-21F2-4284-B063-9CC3BB99BD1C}" sibTransId="{63B1AA14-F7BB-454F-B5CE-B81170844A3E}"/>
    <dgm:cxn modelId="{03D880D8-2778-4B0A-B681-0C79188ECAD7}" type="presOf" srcId="{33C42888-FF48-428C-BADF-00DA12C7CAB5}" destId="{9F814C33-1E34-47F7-B564-EB1BE137ACA8}" srcOrd="0" destOrd="0" presId="urn:microsoft.com/office/officeart/2005/8/layout/vList6"/>
    <dgm:cxn modelId="{31DAAD13-1C06-4751-838F-5B0579C772C6}" type="presOf" srcId="{539B48D3-E705-4910-9B5C-B2562ECA0A69}" destId="{F7CC9294-81BD-47CE-9555-B40B71BD4DE3}" srcOrd="0" destOrd="1" presId="urn:microsoft.com/office/officeart/2005/8/layout/vList6"/>
    <dgm:cxn modelId="{4BDC101C-D276-44ED-BEAC-BDE7CD58C27E}" type="presOf" srcId="{794EDF2F-5315-4904-89E1-3B810210CA5C}" destId="{F7CC9294-81BD-47CE-9555-B40B71BD4DE3}" srcOrd="0" destOrd="0" presId="urn:microsoft.com/office/officeart/2005/8/layout/vList6"/>
    <dgm:cxn modelId="{5D5A316C-84B3-40C4-A537-B106801F1B32}" type="presOf" srcId="{D28DE5B3-D2DF-466F-BFF7-6CEB4BD33E86}" destId="{E95AB950-D6B1-4B98-9837-C13123A06AEC}" srcOrd="0" destOrd="0" presId="urn:microsoft.com/office/officeart/2005/8/layout/vList6"/>
    <dgm:cxn modelId="{A273CE50-7D4B-43E7-9EE0-56EDE2B67B7A}" srcId="{D28DE5B3-D2DF-466F-BFF7-6CEB4BD33E86}" destId="{8FE58EBE-CC09-4E10-A065-D40EA570B646}" srcOrd="1" destOrd="0" parTransId="{B57BCBD8-8819-4C29-B694-4709A61A7AD7}" sibTransId="{9C91C739-BC8A-4BD6-9A50-A841F661CC95}"/>
    <dgm:cxn modelId="{1653DFD2-5297-40FB-8E78-7BCF15CDBB56}" srcId="{5625DD48-BBFE-4F1E-AEE3-85178FE24DEE}" destId="{539B48D3-E705-4910-9B5C-B2562ECA0A69}" srcOrd="1" destOrd="0" parTransId="{A05AD166-565A-4158-B532-851BFD815BFA}" sibTransId="{7783ACFC-BC3C-415B-A162-A10E06618D11}"/>
    <dgm:cxn modelId="{76BBAA6C-9B50-4EB6-BD72-11B69E1505BA}" srcId="{5625DD48-BBFE-4F1E-AEE3-85178FE24DEE}" destId="{794EDF2F-5315-4904-89E1-3B810210CA5C}" srcOrd="0" destOrd="0" parTransId="{D32D9B49-851B-4BC9-B613-7A212CCBD268}" sibTransId="{FD0D85FB-810F-476A-823F-50EF28C36481}"/>
    <dgm:cxn modelId="{630757D8-F23E-4907-9234-078C98027C0E}" srcId="{D28DE5B3-D2DF-466F-BFF7-6CEB4BD33E86}" destId="{5625DD48-BBFE-4F1E-AEE3-85178FE24DEE}" srcOrd="0" destOrd="0" parTransId="{499E36BB-B20E-4C4C-B57D-F721A828D066}" sibTransId="{D3F0C30D-89A1-4BFF-88F7-82F78F4FB0D6}"/>
    <dgm:cxn modelId="{5D26DCBA-1B57-4A9D-A81E-EC95AE782F0F}" type="presOf" srcId="{8FE58EBE-CC09-4E10-A065-D40EA570B646}" destId="{8C933613-DB05-41DE-9D63-27043B0E7A2F}" srcOrd="0" destOrd="0" presId="urn:microsoft.com/office/officeart/2005/8/layout/vList6"/>
    <dgm:cxn modelId="{FFDF980C-E22C-4A7A-BB73-65C49F240E91}" type="presOf" srcId="{5625DD48-BBFE-4F1E-AEE3-85178FE24DEE}" destId="{6E0F90F2-243F-4F56-BE0A-133867DD1825}" srcOrd="0" destOrd="0" presId="urn:microsoft.com/office/officeart/2005/8/layout/vList6"/>
    <dgm:cxn modelId="{84AF349C-56E8-4AE4-9CCC-BF02415852D9}" type="presParOf" srcId="{E95AB950-D6B1-4B98-9837-C13123A06AEC}" destId="{5F1CEB3C-1C73-4E1F-B65F-2C07F0D77717}" srcOrd="0" destOrd="0" presId="urn:microsoft.com/office/officeart/2005/8/layout/vList6"/>
    <dgm:cxn modelId="{3B255A73-EA44-4A9E-9AA8-0D4FBFAA9D8E}" type="presParOf" srcId="{5F1CEB3C-1C73-4E1F-B65F-2C07F0D77717}" destId="{6E0F90F2-243F-4F56-BE0A-133867DD1825}" srcOrd="0" destOrd="0" presId="urn:microsoft.com/office/officeart/2005/8/layout/vList6"/>
    <dgm:cxn modelId="{598B1A0D-4EB8-4C77-864F-8397EFDEC8DE}" type="presParOf" srcId="{5F1CEB3C-1C73-4E1F-B65F-2C07F0D77717}" destId="{F7CC9294-81BD-47CE-9555-B40B71BD4DE3}" srcOrd="1" destOrd="0" presId="urn:microsoft.com/office/officeart/2005/8/layout/vList6"/>
    <dgm:cxn modelId="{2390807B-037B-4E3E-B11E-ECE4DDB5C40D}" type="presParOf" srcId="{E95AB950-D6B1-4B98-9837-C13123A06AEC}" destId="{9664145E-9A4C-458F-B9A1-3D80F7458686}" srcOrd="1" destOrd="0" presId="urn:microsoft.com/office/officeart/2005/8/layout/vList6"/>
    <dgm:cxn modelId="{16DAF22E-6068-4955-98C6-4C027E38C0F4}" type="presParOf" srcId="{E95AB950-D6B1-4B98-9837-C13123A06AEC}" destId="{C5CAB67F-764A-4613-B536-524EA6A28B3E}" srcOrd="2" destOrd="0" presId="urn:microsoft.com/office/officeart/2005/8/layout/vList6"/>
    <dgm:cxn modelId="{A644C013-8E65-4FD2-A50E-CA912596D7E3}" type="presParOf" srcId="{C5CAB67F-764A-4613-B536-524EA6A28B3E}" destId="{8C933613-DB05-41DE-9D63-27043B0E7A2F}" srcOrd="0" destOrd="0" presId="urn:microsoft.com/office/officeart/2005/8/layout/vList6"/>
    <dgm:cxn modelId="{7C52D97A-1E37-4E7B-832B-ABBF81DBC85E}" type="presParOf" srcId="{C5CAB67F-764A-4613-B536-524EA6A28B3E}" destId="{9F814C33-1E34-47F7-B564-EB1BE137ACA8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E0B628B-91A2-4253-85DA-A680B2745666}">
      <dsp:nvSpPr>
        <dsp:cNvPr id="0" name=""/>
        <dsp:cNvSpPr/>
      </dsp:nvSpPr>
      <dsp:spPr>
        <a:xfrm>
          <a:off x="988954" y="0"/>
          <a:ext cx="5715016" cy="5715016"/>
        </a:xfrm>
        <a:prstGeom prst="triangl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7BAD8AC-0C7F-4558-BDF3-89764357299C}">
      <dsp:nvSpPr>
        <dsp:cNvPr id="0" name=""/>
        <dsp:cNvSpPr/>
      </dsp:nvSpPr>
      <dsp:spPr>
        <a:xfrm>
          <a:off x="3587488" y="573805"/>
          <a:ext cx="4232709" cy="138263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4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Бес балдық жүйенің қазіргі заманға сай білім жүйесін қанағаттандыра алмауы</a:t>
          </a:r>
          <a:endParaRPr lang="ru-RU" sz="2400" b="1" kern="1200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587488" y="573805"/>
        <a:ext cx="4232709" cy="1382637"/>
      </dsp:txXfrm>
    </dsp:sp>
    <dsp:sp modelId="{CFDE1B27-D278-4085-AB73-DC45B7DD8CFE}">
      <dsp:nvSpPr>
        <dsp:cNvPr id="0" name=""/>
        <dsp:cNvSpPr/>
      </dsp:nvSpPr>
      <dsp:spPr>
        <a:xfrm>
          <a:off x="3571904" y="2143138"/>
          <a:ext cx="4330964" cy="147276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4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Оқушы танымындағы өзгерістер мен білім саласындағы қалыптасқан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4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қайшылықтар</a:t>
          </a:r>
          <a:endParaRPr lang="ru-RU" sz="2400" b="1" kern="1200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571904" y="2143138"/>
        <a:ext cx="4330964" cy="1472767"/>
      </dsp:txXfrm>
    </dsp:sp>
    <dsp:sp modelId="{8E8B0CD5-6BE9-4D30-BDA3-DC3CAD238C26}">
      <dsp:nvSpPr>
        <dsp:cNvPr id="0" name=""/>
        <dsp:cNvSpPr/>
      </dsp:nvSpPr>
      <dsp:spPr>
        <a:xfrm>
          <a:off x="3629799" y="3750316"/>
          <a:ext cx="4232783" cy="149726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4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Әлеуметтік сұраныстардың өзгеруі</a:t>
          </a:r>
          <a:endParaRPr lang="ru-RU" sz="2400" b="1" kern="1200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629799" y="3750316"/>
        <a:ext cx="4232783" cy="149726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CAED742-58D1-4E88-9D83-B32A3D6C8C6E}">
      <dsp:nvSpPr>
        <dsp:cNvPr id="0" name=""/>
        <dsp:cNvSpPr/>
      </dsp:nvSpPr>
      <dsp:spPr>
        <a:xfrm>
          <a:off x="0" y="970239"/>
          <a:ext cx="8643998" cy="150792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3600" b="1" kern="12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Критерий бойынша оқушының оқу жетістіктері деңгейлі белгіленеді</a:t>
          </a:r>
          <a:endParaRPr lang="ru-RU" sz="36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0" y="970239"/>
        <a:ext cx="8643998" cy="1507928"/>
      </dsp:txXfrm>
    </dsp:sp>
    <dsp:sp modelId="{B72B3731-7E2F-4526-A237-4720D74B4677}">
      <dsp:nvSpPr>
        <dsp:cNvPr id="0" name=""/>
        <dsp:cNvSpPr/>
      </dsp:nvSpPr>
      <dsp:spPr>
        <a:xfrm>
          <a:off x="0" y="2665368"/>
          <a:ext cx="8643998" cy="150792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4000" b="1" kern="12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Нақты балдар немесе бағалар қойылады</a:t>
          </a:r>
          <a:endParaRPr lang="ru-RU" sz="4000" b="1" kern="1200" dirty="0" smtClean="0">
            <a:solidFill>
              <a:schemeClr val="tx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2665368"/>
        <a:ext cx="8643998" cy="1507928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8DC2DC9-00C0-4EA4-9AC2-760A8DE47737}">
      <dsp:nvSpPr>
        <dsp:cNvPr id="0" name=""/>
        <dsp:cNvSpPr/>
      </dsp:nvSpPr>
      <dsp:spPr>
        <a:xfrm>
          <a:off x="331329" y="0"/>
          <a:ext cx="8124215" cy="4643470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FA72A7-0813-4E62-88EF-F14367761645}">
      <dsp:nvSpPr>
        <dsp:cNvPr id="0" name=""/>
        <dsp:cNvSpPr/>
      </dsp:nvSpPr>
      <dsp:spPr>
        <a:xfrm>
          <a:off x="1536203" y="3128792"/>
          <a:ext cx="170879" cy="17087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05CBD36-5E5E-496C-BCEC-9D407D4C5E82}">
      <dsp:nvSpPr>
        <dsp:cNvPr id="0" name=""/>
        <dsp:cNvSpPr/>
      </dsp:nvSpPr>
      <dsp:spPr>
        <a:xfrm>
          <a:off x="935997" y="3538324"/>
          <a:ext cx="2390281" cy="1105145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546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b="1" kern="12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Оқушының тұлғалық бағытын белсенділікке бағыттау</a:t>
          </a:r>
          <a:endParaRPr lang="ru-RU" sz="2000" b="1" kern="1200" dirty="0">
            <a:solidFill>
              <a:schemeClr val="tx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935997" y="3538324"/>
        <a:ext cx="2390281" cy="1105145"/>
      </dsp:txXfrm>
    </dsp:sp>
    <dsp:sp modelId="{AD9A7F12-3981-40DF-A1BB-939E1E4E65D3}">
      <dsp:nvSpPr>
        <dsp:cNvPr id="0" name=""/>
        <dsp:cNvSpPr/>
      </dsp:nvSpPr>
      <dsp:spPr>
        <a:xfrm>
          <a:off x="2775485" y="2233755"/>
          <a:ext cx="297182" cy="29718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ED96A42-AA15-4B22-9BB3-980B25B8274F}">
      <dsp:nvSpPr>
        <dsp:cNvPr id="0" name=""/>
        <dsp:cNvSpPr/>
      </dsp:nvSpPr>
      <dsp:spPr>
        <a:xfrm>
          <a:off x="2766365" y="2715700"/>
          <a:ext cx="1560205" cy="1733473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7471" tIns="0" rIns="0" bIns="0" numCol="1" spcCol="1270" anchor="t" anchorCtr="0">
          <a:noAutofit/>
        </a:bodyPr>
        <a:lstStyle/>
        <a:p>
          <a:pPr lvl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kk-KZ" sz="2000" b="1" kern="12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Тұлғаны нәтижеге жеткізу</a:t>
          </a:r>
          <a:endParaRPr lang="ru-RU" sz="2000" b="1" kern="1200" dirty="0">
            <a:solidFill>
              <a:schemeClr val="tx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766365" y="2715700"/>
        <a:ext cx="1560205" cy="1733473"/>
      </dsp:txXfrm>
    </dsp:sp>
    <dsp:sp modelId="{BC00A27D-9686-4775-B1D4-6D30DA50E83D}">
      <dsp:nvSpPr>
        <dsp:cNvPr id="0" name=""/>
        <dsp:cNvSpPr/>
      </dsp:nvSpPr>
      <dsp:spPr>
        <a:xfrm>
          <a:off x="4221314" y="1545263"/>
          <a:ext cx="393766" cy="3937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9FCE2C4-00C8-45A0-A27D-F426F1CF5F38}">
      <dsp:nvSpPr>
        <dsp:cNvPr id="0" name=""/>
        <dsp:cNvSpPr/>
      </dsp:nvSpPr>
      <dsp:spPr>
        <a:xfrm>
          <a:off x="4214840" y="1751823"/>
          <a:ext cx="1900642" cy="2869664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8649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k-KZ" sz="2000" b="1" kern="1200" dirty="0" smtClean="0">
            <a:solidFill>
              <a:schemeClr val="tx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k-KZ" sz="2000" b="1" kern="1200" dirty="0" smtClean="0">
            <a:solidFill>
              <a:schemeClr val="tx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b="1" kern="12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Өсу динамикасын кез-келген кезеңде анықтау</a:t>
          </a:r>
          <a:endParaRPr lang="ru-RU" sz="2000" b="1" kern="1200" dirty="0">
            <a:solidFill>
              <a:schemeClr val="tx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214840" y="1751823"/>
        <a:ext cx="1900642" cy="2869664"/>
      </dsp:txXfrm>
    </dsp:sp>
    <dsp:sp modelId="{DA28080E-6046-4F9D-9366-EB171CF59542}">
      <dsp:nvSpPr>
        <dsp:cNvPr id="0" name=""/>
        <dsp:cNvSpPr/>
      </dsp:nvSpPr>
      <dsp:spPr>
        <a:xfrm>
          <a:off x="6217938" y="925620"/>
          <a:ext cx="594780" cy="52749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CBE1434-C0B6-4611-A783-0AA43641D2E7}">
      <dsp:nvSpPr>
        <dsp:cNvPr id="0" name=""/>
        <dsp:cNvSpPr/>
      </dsp:nvSpPr>
      <dsp:spPr>
        <a:xfrm flipH="1">
          <a:off x="5309189" y="1545260"/>
          <a:ext cx="2691870" cy="2591646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510" tIns="0" rIns="0" bIns="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b="1" kern="12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 Қалыптастырушы лық және негізгі бағалау арқылы  білімін анықтау</a:t>
          </a:r>
          <a:endParaRPr lang="ru-RU" sz="2000" b="1" kern="1200" dirty="0">
            <a:solidFill>
              <a:schemeClr val="tx2">
                <a:lumMod val="75000"/>
              </a:schemeClr>
            </a:solidFill>
          </a:endParaRPr>
        </a:p>
      </dsp:txBody>
      <dsp:txXfrm flipH="1">
        <a:off x="5309189" y="1545260"/>
        <a:ext cx="2691870" cy="2591646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7CC9294-81BD-47CE-9555-B40B71BD4DE3}">
      <dsp:nvSpPr>
        <dsp:cNvPr id="0" name=""/>
        <dsp:cNvSpPr/>
      </dsp:nvSpPr>
      <dsp:spPr>
        <a:xfrm>
          <a:off x="3286153" y="626"/>
          <a:ext cx="5143536" cy="244491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4445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t" anchorCtr="0">
          <a:noAutofit/>
        </a:bodyPr>
        <a:lstStyle/>
        <a:p>
          <a:pPr marL="285750" lvl="1" indent="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800" b="0" i="0" kern="1200" dirty="0"/>
        </a:p>
        <a:p>
          <a:pPr marL="285750" lvl="1" indent="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i="0" kern="1200" dirty="0" err="1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Күнделікті алған білімінің меңгеру деңгейін анықтайды.</a:t>
          </a:r>
          <a:r>
            <a:rPr lang="ru-RU" sz="2800" b="1" i="0" kern="12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  </a:t>
          </a:r>
          <a:endParaRPr lang="ru-RU" sz="2800" b="1" i="0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3286153" y="626"/>
        <a:ext cx="5143536" cy="2444912"/>
      </dsp:txXfrm>
    </dsp:sp>
    <dsp:sp modelId="{6E0F90F2-243F-4F56-BE0A-133867DD1825}">
      <dsp:nvSpPr>
        <dsp:cNvPr id="0" name=""/>
        <dsp:cNvSpPr/>
      </dsp:nvSpPr>
      <dsp:spPr>
        <a:xfrm>
          <a:off x="142870" y="374466"/>
          <a:ext cx="3143283" cy="169723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3600" b="0" kern="1200" dirty="0" smtClean="0">
              <a:latin typeface="Times New Roman" pitchFamily="18" charset="0"/>
              <a:cs typeface="Times New Roman" pitchFamily="18" charset="0"/>
            </a:rPr>
            <a:t>Қалыптас-тырушы  бағалау</a:t>
          </a:r>
          <a:endParaRPr lang="ru-RU" sz="3600" b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42870" y="374466"/>
        <a:ext cx="3143283" cy="1697233"/>
      </dsp:txXfrm>
    </dsp:sp>
    <dsp:sp modelId="{9F814C33-1E34-47F7-B564-EB1BE137ACA8}">
      <dsp:nvSpPr>
        <dsp:cNvPr id="0" name=""/>
        <dsp:cNvSpPr/>
      </dsp:nvSpPr>
      <dsp:spPr>
        <a:xfrm>
          <a:off x="3071839" y="2690657"/>
          <a:ext cx="5429310" cy="244491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4445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t" anchorCtr="0">
          <a:noAutofit/>
        </a:bodyPr>
        <a:lstStyle/>
        <a:p>
          <a:pPr marL="0" lvl="1" indent="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kern="1200" dirty="0" err="1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Бір</a:t>
          </a:r>
          <a:r>
            <a:rPr lang="ru-RU" sz="2800" b="1" kern="12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kern="1200" dirty="0" err="1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тарауға  байланысты</a:t>
          </a:r>
          <a:r>
            <a:rPr lang="ru-RU" sz="2800" b="1" kern="12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   </a:t>
          </a:r>
          <a:r>
            <a:rPr lang="ru-RU" sz="2800" b="1" kern="1200" dirty="0" err="1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қалыптастырған білім</a:t>
          </a:r>
          <a:r>
            <a:rPr lang="ru-RU" sz="2800" b="1" kern="12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kern="1200" dirty="0" err="1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деңгейін анықтайды</a:t>
          </a:r>
          <a:endParaRPr lang="ru-RU" sz="28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3071839" y="2690657"/>
        <a:ext cx="5429310" cy="2444912"/>
      </dsp:txXfrm>
    </dsp:sp>
    <dsp:sp modelId="{8C933613-DB05-41DE-9D63-27043B0E7A2F}">
      <dsp:nvSpPr>
        <dsp:cNvPr id="0" name=""/>
        <dsp:cNvSpPr/>
      </dsp:nvSpPr>
      <dsp:spPr>
        <a:xfrm>
          <a:off x="71409" y="3000400"/>
          <a:ext cx="3000430" cy="179889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k-KZ" sz="4000" b="0" kern="1200" dirty="0" smtClean="0">
              <a:latin typeface="Times New Roman" pitchFamily="18" charset="0"/>
              <a:cs typeface="Times New Roman" pitchFamily="18" charset="0"/>
            </a:rPr>
            <a:t>Негізгі бағалау </a:t>
          </a:r>
          <a:endParaRPr lang="ru-RU" sz="4000" b="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 dirty="0"/>
        </a:p>
      </dsp:txBody>
      <dsp:txXfrm>
        <a:off x="71409" y="3000400"/>
        <a:ext cx="3000430" cy="17988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5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4585A6D-0071-4ECB-BB20-4DF4CADB42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7"/>
          <p:cNvSpPr>
            <a:spLocks/>
          </p:cNvSpPr>
          <p:nvPr/>
        </p:nvSpPr>
        <p:spPr bwMode="gray">
          <a:xfrm>
            <a:off x="-9525" y="1447800"/>
            <a:ext cx="9164638" cy="3832225"/>
          </a:xfrm>
          <a:custGeom>
            <a:avLst/>
            <a:gdLst/>
            <a:ahLst/>
            <a:cxnLst>
              <a:cxn ang="0">
                <a:pos x="12" y="124"/>
              </a:cxn>
              <a:cxn ang="0">
                <a:pos x="1381" y="12"/>
              </a:cxn>
              <a:cxn ang="0">
                <a:pos x="4064" y="581"/>
              </a:cxn>
              <a:cxn ang="0">
                <a:pos x="5773" y="118"/>
              </a:cxn>
              <a:cxn ang="0">
                <a:pos x="5766" y="2151"/>
              </a:cxn>
              <a:cxn ang="0">
                <a:pos x="3966" y="2263"/>
              </a:cxn>
              <a:cxn ang="0">
                <a:pos x="1963" y="1897"/>
              </a:cxn>
              <a:cxn ang="0">
                <a:pos x="6" y="2407"/>
              </a:cxn>
              <a:cxn ang="0">
                <a:pos x="12" y="124"/>
              </a:cxn>
            </a:cxnLst>
            <a:rect l="0" t="0" r="r" b="b"/>
            <a:pathLst>
              <a:path w="5773" h="2414">
                <a:moveTo>
                  <a:pt x="12" y="124"/>
                </a:moveTo>
                <a:cubicBezTo>
                  <a:pt x="150" y="76"/>
                  <a:pt x="581" y="0"/>
                  <a:pt x="1381" y="12"/>
                </a:cubicBezTo>
                <a:cubicBezTo>
                  <a:pt x="2181" y="23"/>
                  <a:pt x="3370" y="437"/>
                  <a:pt x="4064" y="581"/>
                </a:cubicBezTo>
                <a:cubicBezTo>
                  <a:pt x="4758" y="725"/>
                  <a:pt x="5635" y="219"/>
                  <a:pt x="5773" y="118"/>
                </a:cubicBezTo>
                <a:lnTo>
                  <a:pt x="5766" y="2151"/>
                </a:lnTo>
                <a:cubicBezTo>
                  <a:pt x="4994" y="2407"/>
                  <a:pt x="4326" y="2311"/>
                  <a:pt x="3966" y="2263"/>
                </a:cubicBezTo>
                <a:cubicBezTo>
                  <a:pt x="3606" y="2215"/>
                  <a:pt x="2715" y="1873"/>
                  <a:pt x="1963" y="1897"/>
                </a:cubicBezTo>
                <a:cubicBezTo>
                  <a:pt x="1305" y="1893"/>
                  <a:pt x="0" y="2402"/>
                  <a:pt x="6" y="2407"/>
                </a:cubicBezTo>
                <a:cubicBezTo>
                  <a:pt x="12" y="2414"/>
                  <a:pt x="12" y="568"/>
                  <a:pt x="12" y="124"/>
                </a:cubicBezTo>
                <a:close/>
              </a:path>
            </a:pathLst>
          </a:custGeom>
          <a:solidFill>
            <a:schemeClr val="accent1">
              <a:alpha val="41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reeform 18"/>
          <p:cNvSpPr>
            <a:spLocks/>
          </p:cNvSpPr>
          <p:nvPr/>
        </p:nvSpPr>
        <p:spPr bwMode="gray">
          <a:xfrm>
            <a:off x="-9525" y="1730375"/>
            <a:ext cx="9150350" cy="3265488"/>
          </a:xfrm>
          <a:custGeom>
            <a:avLst/>
            <a:gdLst/>
            <a:ahLst/>
            <a:cxnLst>
              <a:cxn ang="0">
                <a:pos x="6" y="272"/>
              </a:cxn>
              <a:cxn ang="0">
                <a:pos x="1453" y="10"/>
              </a:cxn>
              <a:cxn ang="0">
                <a:pos x="4182" y="482"/>
              </a:cxn>
              <a:cxn ang="0">
                <a:pos x="5764" y="154"/>
              </a:cxn>
              <a:cxn ang="0">
                <a:pos x="5764" y="1806"/>
              </a:cxn>
              <a:cxn ang="0">
                <a:pos x="4005" y="1994"/>
              </a:cxn>
              <a:cxn ang="0">
                <a:pos x="1891" y="1522"/>
              </a:cxn>
              <a:cxn ang="0">
                <a:pos x="6" y="1967"/>
              </a:cxn>
              <a:cxn ang="0">
                <a:pos x="6" y="272"/>
              </a:cxn>
            </a:cxnLst>
            <a:rect l="0" t="0" r="r" b="b"/>
            <a:pathLst>
              <a:path w="5764" h="2057">
                <a:moveTo>
                  <a:pt x="6" y="272"/>
                </a:moveTo>
                <a:cubicBezTo>
                  <a:pt x="144" y="233"/>
                  <a:pt x="656" y="0"/>
                  <a:pt x="1453" y="10"/>
                </a:cubicBezTo>
                <a:cubicBezTo>
                  <a:pt x="2250" y="20"/>
                  <a:pt x="3475" y="403"/>
                  <a:pt x="4182" y="482"/>
                </a:cubicBezTo>
                <a:cubicBezTo>
                  <a:pt x="4890" y="561"/>
                  <a:pt x="5626" y="237"/>
                  <a:pt x="5764" y="154"/>
                </a:cubicBezTo>
                <a:lnTo>
                  <a:pt x="5764" y="1806"/>
                </a:lnTo>
                <a:cubicBezTo>
                  <a:pt x="4919" y="2052"/>
                  <a:pt x="4485" y="2057"/>
                  <a:pt x="4005" y="1994"/>
                </a:cubicBezTo>
                <a:cubicBezTo>
                  <a:pt x="3526" y="1929"/>
                  <a:pt x="2640" y="1502"/>
                  <a:pt x="1891" y="1522"/>
                </a:cubicBezTo>
                <a:cubicBezTo>
                  <a:pt x="1234" y="1519"/>
                  <a:pt x="0" y="1962"/>
                  <a:pt x="6" y="1967"/>
                </a:cubicBezTo>
                <a:cubicBezTo>
                  <a:pt x="12" y="1972"/>
                  <a:pt x="6" y="641"/>
                  <a:pt x="6" y="272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7086600" y="1947863"/>
            <a:ext cx="533400" cy="533400"/>
            <a:chOff x="4752" y="1200"/>
            <a:chExt cx="288" cy="288"/>
          </a:xfrm>
        </p:grpSpPr>
        <p:sp>
          <p:nvSpPr>
            <p:cNvPr id="7" name="Oval 20"/>
            <p:cNvSpPr>
              <a:spLocks noChangeArrowheads="1"/>
            </p:cNvSpPr>
            <p:nvPr userDrawn="1"/>
          </p:nvSpPr>
          <p:spPr bwMode="gray">
            <a:xfrm>
              <a:off x="4752" y="1200"/>
              <a:ext cx="288" cy="288"/>
            </a:xfrm>
            <a:prstGeom prst="ellipse">
              <a:avLst/>
            </a:prstGeom>
            <a:gradFill rotWithShape="1">
              <a:gsLst>
                <a:gs pos="0">
                  <a:schemeClr val="tx2">
                    <a:gamma/>
                    <a:tint val="25490"/>
                    <a:invGamma/>
                  </a:schemeClr>
                </a:gs>
                <a:gs pos="100000">
                  <a:schemeClr val="tx2">
                    <a:alpha val="31000"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Oval 21"/>
            <p:cNvSpPr>
              <a:spLocks noChangeArrowheads="1"/>
            </p:cNvSpPr>
            <p:nvPr userDrawn="1"/>
          </p:nvSpPr>
          <p:spPr bwMode="gray">
            <a:xfrm>
              <a:off x="4752" y="1200"/>
              <a:ext cx="192" cy="192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tint val="34902"/>
                    <a:invGamma/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9" name="Group 22"/>
          <p:cNvGrpSpPr>
            <a:grpSpLocks/>
          </p:cNvGrpSpPr>
          <p:nvPr/>
        </p:nvGrpSpPr>
        <p:grpSpPr bwMode="auto">
          <a:xfrm>
            <a:off x="7620000" y="1371600"/>
            <a:ext cx="914400" cy="914400"/>
            <a:chOff x="4992" y="816"/>
            <a:chExt cx="576" cy="576"/>
          </a:xfrm>
        </p:grpSpPr>
        <p:sp>
          <p:nvSpPr>
            <p:cNvPr id="10" name="Oval 23"/>
            <p:cNvSpPr>
              <a:spLocks noChangeArrowheads="1"/>
            </p:cNvSpPr>
            <p:nvPr userDrawn="1"/>
          </p:nvSpPr>
          <p:spPr bwMode="gray">
            <a:xfrm>
              <a:off x="4992" y="816"/>
              <a:ext cx="576" cy="576"/>
            </a:xfrm>
            <a:prstGeom prst="ellipse">
              <a:avLst/>
            </a:prstGeom>
            <a:solidFill>
              <a:schemeClr val="accent1">
                <a:alpha val="53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Oval 24"/>
            <p:cNvSpPr>
              <a:spLocks noChangeArrowheads="1"/>
            </p:cNvSpPr>
            <p:nvPr userDrawn="1"/>
          </p:nvSpPr>
          <p:spPr bwMode="gray">
            <a:xfrm>
              <a:off x="4992" y="912"/>
              <a:ext cx="480" cy="384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tint val="34902"/>
                    <a:invGamma/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12" name="Group 25"/>
          <p:cNvGrpSpPr>
            <a:grpSpLocks/>
          </p:cNvGrpSpPr>
          <p:nvPr/>
        </p:nvGrpSpPr>
        <p:grpSpPr bwMode="auto">
          <a:xfrm>
            <a:off x="304800" y="3429000"/>
            <a:ext cx="1295400" cy="1371600"/>
            <a:chOff x="4992" y="816"/>
            <a:chExt cx="576" cy="576"/>
          </a:xfrm>
        </p:grpSpPr>
        <p:sp>
          <p:nvSpPr>
            <p:cNvPr id="13" name="Oval 26"/>
            <p:cNvSpPr>
              <a:spLocks noChangeArrowheads="1"/>
            </p:cNvSpPr>
            <p:nvPr userDrawn="1"/>
          </p:nvSpPr>
          <p:spPr bwMode="gray">
            <a:xfrm>
              <a:off x="4992" y="816"/>
              <a:ext cx="576" cy="576"/>
            </a:xfrm>
            <a:prstGeom prst="ellipse">
              <a:avLst/>
            </a:prstGeom>
            <a:solidFill>
              <a:schemeClr val="tx2">
                <a:alpha val="53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Oval 27"/>
            <p:cNvSpPr>
              <a:spLocks noChangeArrowheads="1"/>
            </p:cNvSpPr>
            <p:nvPr userDrawn="1"/>
          </p:nvSpPr>
          <p:spPr bwMode="gray">
            <a:xfrm>
              <a:off x="4992" y="912"/>
              <a:ext cx="480" cy="384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tint val="34902"/>
                    <a:invGamma/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15" name="Group 16"/>
          <p:cNvGrpSpPr>
            <a:grpSpLocks/>
          </p:cNvGrpSpPr>
          <p:nvPr/>
        </p:nvGrpSpPr>
        <p:grpSpPr bwMode="auto">
          <a:xfrm>
            <a:off x="228600" y="304800"/>
            <a:ext cx="1079500" cy="633413"/>
            <a:chOff x="2680" y="3678"/>
            <a:chExt cx="680" cy="399"/>
          </a:xfrm>
        </p:grpSpPr>
        <p:sp>
          <p:nvSpPr>
            <p:cNvPr id="16" name="Text Box 14"/>
            <p:cNvSpPr txBox="1">
              <a:spLocks noChangeArrowheads="1"/>
            </p:cNvSpPr>
            <p:nvPr/>
          </p:nvSpPr>
          <p:spPr bwMode="gray">
            <a:xfrm>
              <a:off x="2680" y="3789"/>
              <a:ext cx="6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2400" b="1">
                  <a:solidFill>
                    <a:schemeClr val="tx2"/>
                  </a:solidFill>
                </a:rPr>
                <a:t>LOGO</a:t>
              </a:r>
            </a:p>
          </p:txBody>
        </p:sp>
        <p:sp>
          <p:nvSpPr>
            <p:cNvPr id="17" name="AutoShape 15"/>
            <p:cNvSpPr>
              <a:spLocks noChangeArrowheads="1"/>
            </p:cNvSpPr>
            <p:nvPr/>
          </p:nvSpPr>
          <p:spPr bwMode="gray">
            <a:xfrm rot="5400000">
              <a:off x="2928" y="3493"/>
              <a:ext cx="172" cy="542"/>
            </a:xfrm>
            <a:prstGeom prst="moon">
              <a:avLst>
                <a:gd name="adj" fmla="val 21208"/>
              </a:avLst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43000" y="2590800"/>
            <a:ext cx="7086600" cy="1012825"/>
          </a:xfrm>
          <a:effectLst>
            <a:outerShdw dist="53882" dir="2700000" algn="ctr" rotWithShape="0">
              <a:schemeClr val="tx1"/>
            </a:outerShdw>
          </a:effectLst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1295400" y="3581400"/>
            <a:ext cx="6705600" cy="3810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000"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477000"/>
            <a:ext cx="2133600" cy="244475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477000"/>
            <a:ext cx="2895600" cy="244475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F6390B2B-42B7-4613-8B86-8701A2E40E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8EDE51-F58E-450F-A04F-316214C72C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685800"/>
            <a:ext cx="2057400" cy="5638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85800"/>
            <a:ext cx="6019800" cy="5638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E5479B-A0DB-40B5-9C7F-ED12A5B725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7391400" cy="563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828800"/>
            <a:ext cx="8229600" cy="4495800"/>
          </a:xfrm>
        </p:spPr>
        <p:txBody>
          <a:bodyPr/>
          <a:lstStyle/>
          <a:p>
            <a:pPr lvl="0"/>
            <a:r>
              <a:rPr lang="ru-RU" noProof="0" smtClean="0"/>
              <a:t>Вставка таблицы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CFD24F-C579-4204-8184-B03E379F9A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491877-B615-4628-938D-5C8140316A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A11972-F730-40E4-A0BA-A635294524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54CAA2-FBE5-4642-8330-419D7546BD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C46111-3226-4BAD-93CB-B1A298D316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B56351-BBBB-4828-9F03-5A75F752B3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6ED4F-20D4-45CC-AC0D-8178DFF3ED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C8EB13-0FCF-4B90-900D-FB11838A9F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A92718-F36D-486C-92C6-D23E28392B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7"/>
          <p:cNvGraphicFramePr>
            <a:graphicFrameLocks noChangeAspect="1"/>
          </p:cNvGraphicFramePr>
          <p:nvPr/>
        </p:nvGraphicFramePr>
        <p:xfrm>
          <a:off x="0" y="0"/>
          <a:ext cx="9144000" cy="1200150"/>
        </p:xfrm>
        <a:graphic>
          <a:graphicData uri="http://schemas.openxmlformats.org/presentationml/2006/ole">
            <p:oleObj spid="_x0000_s1026" name="Image" r:id="rId15" imgW="9561905" imgH="1600000" progId="">
              <p:embed/>
            </p:oleObj>
          </a:graphicData>
        </a:graphic>
      </p:graphicFrame>
      <p:sp>
        <p:nvSpPr>
          <p:cNvPr id="1040" name="Freeform 16"/>
          <p:cNvSpPr>
            <a:spLocks/>
          </p:cNvSpPr>
          <p:nvPr/>
        </p:nvSpPr>
        <p:spPr bwMode="gray">
          <a:xfrm>
            <a:off x="-11113" y="280988"/>
            <a:ext cx="9155113" cy="1620837"/>
          </a:xfrm>
          <a:custGeom>
            <a:avLst/>
            <a:gdLst/>
            <a:ahLst/>
            <a:cxnLst>
              <a:cxn ang="0">
                <a:pos x="6" y="109"/>
              </a:cxn>
              <a:cxn ang="0">
                <a:pos x="1427" y="46"/>
              </a:cxn>
              <a:cxn ang="0">
                <a:pos x="4032" y="255"/>
              </a:cxn>
              <a:cxn ang="0">
                <a:pos x="5767" y="0"/>
              </a:cxn>
              <a:cxn ang="0">
                <a:pos x="5767" y="776"/>
              </a:cxn>
              <a:cxn ang="0">
                <a:pos x="4065" y="831"/>
              </a:cxn>
              <a:cxn ang="0">
                <a:pos x="1984" y="674"/>
              </a:cxn>
              <a:cxn ang="0">
                <a:pos x="14" y="995"/>
              </a:cxn>
              <a:cxn ang="0">
                <a:pos x="6" y="109"/>
              </a:cxn>
            </a:cxnLst>
            <a:rect l="0" t="0" r="r" b="b"/>
            <a:pathLst>
              <a:path w="5767" h="1021">
                <a:moveTo>
                  <a:pt x="6" y="109"/>
                </a:moveTo>
                <a:cubicBezTo>
                  <a:pt x="144" y="93"/>
                  <a:pt x="626" y="42"/>
                  <a:pt x="1427" y="46"/>
                </a:cubicBezTo>
                <a:cubicBezTo>
                  <a:pt x="2228" y="50"/>
                  <a:pt x="3321" y="224"/>
                  <a:pt x="4032" y="255"/>
                </a:cubicBezTo>
                <a:cubicBezTo>
                  <a:pt x="4742" y="286"/>
                  <a:pt x="5649" y="91"/>
                  <a:pt x="5767" y="0"/>
                </a:cubicBezTo>
                <a:lnTo>
                  <a:pt x="5767" y="776"/>
                </a:lnTo>
                <a:cubicBezTo>
                  <a:pt x="4948" y="879"/>
                  <a:pt x="4543" y="844"/>
                  <a:pt x="4065" y="831"/>
                </a:cubicBezTo>
                <a:cubicBezTo>
                  <a:pt x="3587" y="818"/>
                  <a:pt x="2973" y="694"/>
                  <a:pt x="1984" y="674"/>
                </a:cubicBezTo>
                <a:cubicBezTo>
                  <a:pt x="995" y="654"/>
                  <a:pt x="28" y="969"/>
                  <a:pt x="14" y="995"/>
                </a:cubicBezTo>
                <a:cubicBezTo>
                  <a:pt x="0" y="1021"/>
                  <a:pt x="6" y="255"/>
                  <a:pt x="6" y="109"/>
                </a:cubicBezTo>
                <a:close/>
              </a:path>
            </a:pathLst>
          </a:custGeom>
          <a:solidFill>
            <a:schemeClr val="accent1">
              <a:alpha val="41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41" name="Freeform 17"/>
          <p:cNvSpPr>
            <a:spLocks/>
          </p:cNvSpPr>
          <p:nvPr/>
        </p:nvSpPr>
        <p:spPr bwMode="gray">
          <a:xfrm>
            <a:off x="-20638" y="533400"/>
            <a:ext cx="9161463" cy="1006475"/>
          </a:xfrm>
          <a:custGeom>
            <a:avLst/>
            <a:gdLst/>
            <a:ahLst/>
            <a:cxnLst>
              <a:cxn ang="0">
                <a:pos x="20" y="109"/>
              </a:cxn>
              <a:cxn ang="0">
                <a:pos x="1442" y="3"/>
              </a:cxn>
              <a:cxn ang="0">
                <a:pos x="4150" y="148"/>
              </a:cxn>
              <a:cxn ang="0">
                <a:pos x="5771" y="37"/>
              </a:cxn>
              <a:cxn ang="0">
                <a:pos x="5771" y="557"/>
              </a:cxn>
              <a:cxn ang="0">
                <a:pos x="3942" y="592"/>
              </a:cxn>
              <a:cxn ang="0">
                <a:pos x="1839" y="456"/>
              </a:cxn>
              <a:cxn ang="0">
                <a:pos x="6" y="620"/>
              </a:cxn>
              <a:cxn ang="0">
                <a:pos x="20" y="109"/>
              </a:cxn>
            </a:cxnLst>
            <a:rect l="0" t="0" r="r" b="b"/>
            <a:pathLst>
              <a:path w="5771" h="634">
                <a:moveTo>
                  <a:pt x="20" y="109"/>
                </a:moveTo>
                <a:cubicBezTo>
                  <a:pt x="26" y="109"/>
                  <a:pt x="645" y="0"/>
                  <a:pt x="1442" y="3"/>
                </a:cubicBezTo>
                <a:cubicBezTo>
                  <a:pt x="2239" y="6"/>
                  <a:pt x="3443" y="123"/>
                  <a:pt x="4150" y="148"/>
                </a:cubicBezTo>
                <a:cubicBezTo>
                  <a:pt x="4858" y="173"/>
                  <a:pt x="5633" y="63"/>
                  <a:pt x="5771" y="37"/>
                </a:cubicBezTo>
                <a:lnTo>
                  <a:pt x="5771" y="557"/>
                </a:lnTo>
                <a:cubicBezTo>
                  <a:pt x="4926" y="634"/>
                  <a:pt x="4422" y="612"/>
                  <a:pt x="3942" y="592"/>
                </a:cubicBezTo>
                <a:cubicBezTo>
                  <a:pt x="3463" y="572"/>
                  <a:pt x="2588" y="450"/>
                  <a:pt x="1839" y="456"/>
                </a:cubicBezTo>
                <a:cubicBezTo>
                  <a:pt x="1182" y="455"/>
                  <a:pt x="0" y="618"/>
                  <a:pt x="6" y="620"/>
                </a:cubicBezTo>
                <a:cubicBezTo>
                  <a:pt x="12" y="621"/>
                  <a:pt x="14" y="109"/>
                  <a:pt x="20" y="109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1030" name="Group 18"/>
          <p:cNvGrpSpPr>
            <a:grpSpLocks/>
          </p:cNvGrpSpPr>
          <p:nvPr/>
        </p:nvGrpSpPr>
        <p:grpSpPr bwMode="auto">
          <a:xfrm>
            <a:off x="7740650" y="347663"/>
            <a:ext cx="387350" cy="366712"/>
            <a:chOff x="4752" y="1200"/>
            <a:chExt cx="288" cy="288"/>
          </a:xfrm>
        </p:grpSpPr>
        <p:sp>
          <p:nvSpPr>
            <p:cNvPr id="1043" name="Oval 19"/>
            <p:cNvSpPr>
              <a:spLocks noChangeArrowheads="1"/>
            </p:cNvSpPr>
            <p:nvPr userDrawn="1"/>
          </p:nvSpPr>
          <p:spPr bwMode="gray">
            <a:xfrm>
              <a:off x="4752" y="1200"/>
              <a:ext cx="288" cy="288"/>
            </a:xfrm>
            <a:prstGeom prst="ellipse">
              <a:avLst/>
            </a:prstGeom>
            <a:gradFill rotWithShape="1">
              <a:gsLst>
                <a:gs pos="0">
                  <a:schemeClr val="tx2">
                    <a:gamma/>
                    <a:tint val="25490"/>
                    <a:invGamma/>
                  </a:schemeClr>
                </a:gs>
                <a:gs pos="100000">
                  <a:schemeClr val="tx2">
                    <a:alpha val="31000"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4" name="Oval 20"/>
            <p:cNvSpPr>
              <a:spLocks noChangeArrowheads="1"/>
            </p:cNvSpPr>
            <p:nvPr userDrawn="1"/>
          </p:nvSpPr>
          <p:spPr bwMode="gray">
            <a:xfrm>
              <a:off x="4752" y="1200"/>
              <a:ext cx="192" cy="192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tint val="34902"/>
                    <a:invGamma/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1031" name="Group 21"/>
          <p:cNvGrpSpPr>
            <a:grpSpLocks/>
          </p:cNvGrpSpPr>
          <p:nvPr/>
        </p:nvGrpSpPr>
        <p:grpSpPr bwMode="auto">
          <a:xfrm>
            <a:off x="8153400" y="53975"/>
            <a:ext cx="609600" cy="592138"/>
            <a:chOff x="4992" y="816"/>
            <a:chExt cx="576" cy="576"/>
          </a:xfrm>
        </p:grpSpPr>
        <p:sp>
          <p:nvSpPr>
            <p:cNvPr id="1046" name="Oval 22"/>
            <p:cNvSpPr>
              <a:spLocks noChangeArrowheads="1"/>
            </p:cNvSpPr>
            <p:nvPr userDrawn="1"/>
          </p:nvSpPr>
          <p:spPr bwMode="gray">
            <a:xfrm>
              <a:off x="4992" y="816"/>
              <a:ext cx="576" cy="576"/>
            </a:xfrm>
            <a:prstGeom prst="ellipse">
              <a:avLst/>
            </a:prstGeom>
            <a:solidFill>
              <a:schemeClr val="accent1">
                <a:alpha val="53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7" name="Oval 23"/>
            <p:cNvSpPr>
              <a:spLocks noChangeArrowheads="1"/>
            </p:cNvSpPr>
            <p:nvPr userDrawn="1"/>
          </p:nvSpPr>
          <p:spPr bwMode="gray">
            <a:xfrm>
              <a:off x="4992" y="912"/>
              <a:ext cx="480" cy="385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tint val="34902"/>
                    <a:invGamma/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1032" name="Group 24"/>
          <p:cNvGrpSpPr>
            <a:grpSpLocks/>
          </p:cNvGrpSpPr>
          <p:nvPr/>
        </p:nvGrpSpPr>
        <p:grpSpPr bwMode="auto">
          <a:xfrm>
            <a:off x="171450" y="819150"/>
            <a:ext cx="720725" cy="762000"/>
            <a:chOff x="4992" y="816"/>
            <a:chExt cx="576" cy="576"/>
          </a:xfrm>
        </p:grpSpPr>
        <p:sp>
          <p:nvSpPr>
            <p:cNvPr id="1049" name="Oval 25"/>
            <p:cNvSpPr>
              <a:spLocks noChangeArrowheads="1"/>
            </p:cNvSpPr>
            <p:nvPr userDrawn="1"/>
          </p:nvSpPr>
          <p:spPr bwMode="gray">
            <a:xfrm>
              <a:off x="4992" y="816"/>
              <a:ext cx="576" cy="576"/>
            </a:xfrm>
            <a:prstGeom prst="ellipse">
              <a:avLst/>
            </a:prstGeom>
            <a:solidFill>
              <a:schemeClr val="tx2">
                <a:alpha val="53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0" name="Oval 26"/>
            <p:cNvSpPr>
              <a:spLocks noChangeArrowheads="1"/>
            </p:cNvSpPr>
            <p:nvPr userDrawn="1"/>
          </p:nvSpPr>
          <p:spPr bwMode="gray">
            <a:xfrm>
              <a:off x="4992" y="912"/>
              <a:ext cx="480" cy="384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tint val="34902"/>
                    <a:invGamma/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03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288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4E7A6A5-B09E-49CD-B89D-2289804C24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7" name="Rectangle 2"/>
          <p:cNvSpPr>
            <a:spLocks noGrp="1" noChangeArrowheads="1"/>
          </p:cNvSpPr>
          <p:nvPr>
            <p:ph type="title"/>
          </p:nvPr>
        </p:nvSpPr>
        <p:spPr bwMode="white">
          <a:xfrm>
            <a:off x="914400" y="685800"/>
            <a:ext cx="7391400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  <p:sldLayoutId id="2147483798" r:id="rId8"/>
    <p:sldLayoutId id="2147483799" r:id="rId9"/>
    <p:sldLayoutId id="2147483800" r:id="rId10"/>
    <p:sldLayoutId id="2147483801" r:id="rId11"/>
    <p:sldLayoutId id="214748380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7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 bwMode="gray">
          <a:xfrm>
            <a:off x="5724128" y="5373216"/>
            <a:ext cx="3096344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just">
              <a:defRPr/>
            </a:pPr>
            <a:r>
              <a:rPr lang="kk-KZ" sz="1400" kern="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Еңбекшілдер ауданы,                </a:t>
            </a:r>
          </a:p>
          <a:p>
            <a:pPr algn="just">
              <a:defRPr/>
            </a:pPr>
            <a:r>
              <a:rPr lang="kk-KZ" sz="1400" kern="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kk-KZ" sz="1400" kern="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Донской  орта  мектебінің  </a:t>
            </a:r>
          </a:p>
          <a:p>
            <a:pPr algn="just">
              <a:defRPr/>
            </a:pPr>
            <a:r>
              <a:rPr lang="kk-KZ" sz="1400" kern="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О.І.М  Бексолтан А.</a:t>
            </a:r>
            <a:endParaRPr lang="ru-RU" sz="1600" kern="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143375" y="1714500"/>
            <a:ext cx="4214813" cy="19383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endParaRPr lang="kk-KZ" sz="2400" b="1" dirty="0">
              <a:solidFill>
                <a:schemeClr val="tx1">
                  <a:lumMod val="60000"/>
                  <a:lumOff val="40000"/>
                </a:schemeClr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kk-KZ" sz="2400" b="1" dirty="0">
              <a:solidFill>
                <a:schemeClr val="tx1">
                  <a:lumMod val="60000"/>
                  <a:lumOff val="40000"/>
                </a:schemeClr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kk-KZ" sz="2400" b="1" dirty="0">
              <a:solidFill>
                <a:schemeClr val="tx1">
                  <a:lumMod val="60000"/>
                  <a:lumOff val="40000"/>
                </a:schemeClr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kk-KZ" sz="2400" b="1" dirty="0">
              <a:solidFill>
                <a:schemeClr val="tx1">
                  <a:lumMod val="60000"/>
                  <a:lumOff val="40000"/>
                </a:schemeClr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kk-KZ" sz="2400" b="1" dirty="0">
              <a:solidFill>
                <a:schemeClr val="tx1">
                  <a:lumMod val="60000"/>
                  <a:lumOff val="40000"/>
                </a:schemeClr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4102" name="Прямоугольник 11"/>
          <p:cNvSpPr>
            <a:spLocks noChangeArrowheads="1"/>
          </p:cNvSpPr>
          <p:nvPr/>
        </p:nvSpPr>
        <p:spPr bwMode="auto">
          <a:xfrm>
            <a:off x="683568" y="548680"/>
            <a:ext cx="669674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kk-KZ" sz="4000" b="1" dirty="0" smtClean="0">
                <a:solidFill>
                  <a:srgbClr val="121F55"/>
                </a:solidFill>
                <a:latin typeface="Times New Roman" pitchFamily="18" charset="0"/>
                <a:cs typeface="Times New Roman" pitchFamily="18" charset="0"/>
              </a:rPr>
              <a:t>“Критериалды бағалау жүйесінің мазмұны”</a:t>
            </a:r>
            <a:endParaRPr lang="ru-RU" sz="3200" b="1" dirty="0">
              <a:solidFill>
                <a:srgbClr val="121F5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104" name="Группа 18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15" name="Прямоугольник 14"/>
            <p:cNvSpPr/>
            <p:nvPr/>
          </p:nvSpPr>
          <p:spPr>
            <a:xfrm>
              <a:off x="0" y="0"/>
              <a:ext cx="9144000" cy="14287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0" y="6715125"/>
              <a:ext cx="9144000" cy="14287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7" name="Прямоугольник 16"/>
            <p:cNvSpPr/>
            <p:nvPr/>
          </p:nvSpPr>
          <p:spPr>
            <a:xfrm rot="5400000" flipV="1">
              <a:off x="-3357562" y="3357562"/>
              <a:ext cx="6858000" cy="14287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8" name="Прямоугольник 17"/>
            <p:cNvSpPr/>
            <p:nvPr/>
          </p:nvSpPr>
          <p:spPr>
            <a:xfrm rot="5400000" flipV="1">
              <a:off x="5643563" y="3357562"/>
              <a:ext cx="6858000" cy="14287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</p:grpSp>
      <p:pic>
        <p:nvPicPr>
          <p:cNvPr id="23554" name="Picture 2" descr="http://xn----8sbembtapuffp5b6dvc.xn--p1ai/wp-content/uploads/2015/10/%D0%B3%D0%BE%D0%BB%D0%BE%D1%8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2204864"/>
            <a:ext cx="4752528" cy="3357765"/>
          </a:xfrm>
          <a:prstGeom prst="rect">
            <a:avLst/>
          </a:prstGeom>
          <a:noFill/>
        </p:spPr>
      </p:pic>
      <p:pic>
        <p:nvPicPr>
          <p:cNvPr id="23556" name="Picture 4" descr="http://cs628723.vk.me/v628723617/13fcb/F2GunMiFSN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2780928"/>
            <a:ext cx="3169076" cy="20882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214282" y="1571612"/>
          <a:ext cx="8643998" cy="5143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315" name="Прямоугольник 2"/>
          <p:cNvSpPr>
            <a:spLocks noChangeArrowheads="1"/>
          </p:cNvSpPr>
          <p:nvPr/>
        </p:nvSpPr>
        <p:spPr bwMode="auto">
          <a:xfrm>
            <a:off x="1071563" y="428625"/>
            <a:ext cx="750093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3600" b="1">
                <a:latin typeface="Times New Roman" pitchFamily="18" charset="0"/>
                <a:cs typeface="Times New Roman" pitchFamily="18" charset="0"/>
              </a:rPr>
              <a:t>Критериалды  жүйе арқылы бағаның  қойылуы:</a:t>
            </a:r>
            <a:endParaRPr lang="ru-RU" sz="36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142844" y="1571612"/>
          <a:ext cx="8786874" cy="4643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500034" y="571480"/>
            <a:ext cx="8429684" cy="1200329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kk-KZ" sz="3600" b="1" dirty="0">
                <a:ln w="11430"/>
                <a:latin typeface="Times New Roman" pitchFamily="18" charset="0"/>
                <a:cs typeface="Times New Roman" pitchFamily="18" charset="0"/>
              </a:rPr>
              <a:t>Критериалдық бағалау жүйесінің</a:t>
            </a:r>
          </a:p>
          <a:p>
            <a:pPr algn="ctr">
              <a:defRPr/>
            </a:pPr>
            <a:r>
              <a:rPr lang="kk-KZ" sz="3600" b="1" dirty="0">
                <a:ln w="11430"/>
                <a:latin typeface="Times New Roman" pitchFamily="18" charset="0"/>
                <a:cs typeface="Times New Roman" pitchFamily="18" charset="0"/>
              </a:rPr>
              <a:t>арқылы: </a:t>
            </a:r>
            <a:endParaRPr lang="ru-RU" sz="3600" b="1" dirty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8" name="Picture 10"/>
          <p:cNvPicPr>
            <a:picLocks noChangeAspect="1" noChangeArrowheads="1"/>
          </p:cNvPicPr>
          <p:nvPr/>
        </p:nvPicPr>
        <p:blipFill>
          <a:blip r:embed="rId2" cstate="print"/>
          <a:srcRect l="4805" t="36972" r="7893" b="14226"/>
          <a:stretch>
            <a:fillRect/>
          </a:stretch>
        </p:blipFill>
        <p:spPr bwMode="auto">
          <a:xfrm>
            <a:off x="107504" y="260648"/>
            <a:ext cx="8856984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683568" y="3789040"/>
            <a:ext cx="784887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Қалыптастырушы бағалау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әр тоқсан бойында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жүргізіледі;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· </a:t>
            </a:r>
            <a:r>
              <a:rPr lang="ru-RU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Ішкі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жиынтық бағалау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әр төрт тоқсанның соңында жүргізіледі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(5, 10, 11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12-сыныптарын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қоспағанда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· </a:t>
            </a:r>
            <a:r>
              <a:rPr lang="ru-RU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Сыртқы жиынтық бағалау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оқушылардың оқу жетістіктерін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сыртқы жиынтық бағалау моделіне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сәйкес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5,10,11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12-сыныптардан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кейін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белгілі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пәндер бойынша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жүргізіледі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1357313" y="500063"/>
            <a:ext cx="6248400" cy="487362"/>
          </a:xfrm>
        </p:spPr>
        <p:txBody>
          <a:bodyPr/>
          <a:lstStyle/>
          <a:p>
            <a:pPr eaLnBrk="1" hangingPunct="1"/>
            <a:r>
              <a:rPr 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Критериалды бағалау </a:t>
            </a:r>
            <a:r>
              <a:rPr lang="ru-RU" sz="6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3" name="Содержимое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120967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smtClean="0"/>
              <a:t>	</a:t>
            </a:r>
            <a:endParaRPr lang="ru-RU" sz="4400" b="1" smtClean="0"/>
          </a:p>
        </p:txBody>
      </p:sp>
      <p:graphicFrame>
        <p:nvGraphicFramePr>
          <p:cNvPr id="4" name="Схема 3"/>
          <p:cNvGraphicFramePr/>
          <p:nvPr/>
        </p:nvGraphicFramePr>
        <p:xfrm>
          <a:off x="285720" y="1357298"/>
          <a:ext cx="8572560" cy="51355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5365" name="TextBox 4"/>
          <p:cNvSpPr txBox="1">
            <a:spLocks noChangeArrowheads="1"/>
          </p:cNvSpPr>
          <p:nvPr/>
        </p:nvSpPr>
        <p:spPr bwMode="auto">
          <a:xfrm>
            <a:off x="3786188" y="4286250"/>
            <a:ext cx="3786187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kk-KZ" sz="4400" b="1">
                <a:solidFill>
                  <a:srgbClr val="FF0000"/>
                </a:solidFill>
              </a:rPr>
              <a:t>    </a:t>
            </a:r>
            <a:endParaRPr lang="ru-RU" sz="44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17" descr="CAK1MDGB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56475" y="5214938"/>
            <a:ext cx="1787525" cy="164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рямоугольник 10"/>
          <p:cNvSpPr/>
          <p:nvPr/>
        </p:nvSpPr>
        <p:spPr>
          <a:xfrm>
            <a:off x="357188" y="1428750"/>
            <a:ext cx="8429625" cy="5078413"/>
          </a:xfrm>
          <a:prstGeom prst="rect">
            <a:avLst/>
          </a:prstGeom>
        </p:spPr>
        <p:txBody>
          <a:bodyPr>
            <a:spAutoFit/>
          </a:bodyPr>
          <a:lstStyle/>
          <a:p>
            <a:pPr marL="514350" indent="-514350">
              <a:buFont typeface="Wingdings" pitchFamily="2" charset="2"/>
              <a:buChar char="Ø"/>
              <a:defRPr/>
            </a:pP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Күнделікті алған білімінің</a:t>
            </a:r>
            <a:endParaRPr lang="ru-RU" sz="36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defRPr/>
            </a:pPr>
            <a:r>
              <a:rPr lang="ru-RU" sz="3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36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меңгеру деңгейін анықтайды.</a:t>
            </a:r>
            <a:r>
              <a:rPr lang="ru-RU" sz="3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>
              <a:defRPr/>
            </a:pP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pPr marL="530225" indent="-530225">
              <a:buFont typeface="Wingdings" pitchFamily="2" charset="2"/>
              <a:buChar char="Ø"/>
              <a:defRPr/>
            </a:pPr>
            <a:r>
              <a:rPr lang="ru-RU" sz="36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Негізгі</a:t>
            </a:r>
            <a:r>
              <a:rPr lang="ru-RU" sz="3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бақылау жұмысына  дейін</a:t>
            </a:r>
            <a:r>
              <a:rPr lang="ru-RU" sz="3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білімін</a:t>
            </a:r>
            <a:r>
              <a:rPr lang="ru-RU" sz="3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жүйелейді.</a:t>
            </a:r>
            <a:endParaRPr lang="ru-RU" sz="36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30225" indent="-530225">
              <a:buFont typeface="Wingdings" pitchFamily="2" charset="2"/>
              <a:buChar char="Ø"/>
              <a:defRPr/>
            </a:pP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pPr marL="633413" indent="-633413">
              <a:buFont typeface="Wingdings" pitchFamily="2" charset="2"/>
              <a:buChar char="Ø"/>
              <a:defRPr/>
            </a:pPr>
            <a:r>
              <a:rPr lang="ru-RU" sz="36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Кездескен</a:t>
            </a:r>
            <a:r>
              <a:rPr lang="ru-RU" sz="3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қиыншылықтарын қалыпқа келтіруге</a:t>
            </a:r>
            <a:r>
              <a:rPr lang="ru-RU" sz="3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оқушыға мүмкіндік береді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6388" name="Прямоугольник 11"/>
          <p:cNvSpPr>
            <a:spLocks noChangeArrowheads="1"/>
          </p:cNvSpPr>
          <p:nvPr/>
        </p:nvSpPr>
        <p:spPr bwMode="auto">
          <a:xfrm>
            <a:off x="1000125" y="571500"/>
            <a:ext cx="67151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3600" b="1">
                <a:latin typeface="Times New Roman" pitchFamily="18" charset="0"/>
                <a:cs typeface="Times New Roman" pitchFamily="18" charset="0"/>
              </a:rPr>
              <a:t>Қалыптастырушы бағалау:</a:t>
            </a:r>
            <a:br>
              <a:rPr lang="ru-RU" sz="3600" b="1">
                <a:latin typeface="Times New Roman" pitchFamily="18" charset="0"/>
                <a:cs typeface="Times New Roman" pitchFamily="18" charset="0"/>
              </a:rPr>
            </a:br>
            <a:endParaRPr lang="ru-RU" sz="36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Прямоугольник 10"/>
          <p:cNvSpPr>
            <a:spLocks noChangeArrowheads="1"/>
          </p:cNvSpPr>
          <p:nvPr/>
        </p:nvSpPr>
        <p:spPr bwMode="auto">
          <a:xfrm>
            <a:off x="285750" y="1357313"/>
            <a:ext cx="8858250" cy="507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kk-KZ" sz="36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Негізгі бағалау белгілі бір  тақырыпты қорытындылау мақсатында орындалады.</a:t>
            </a:r>
          </a:p>
          <a:p>
            <a:endParaRPr lang="kk-KZ" sz="360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kk-KZ" sz="36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6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Мазмұны оқылған материалды қамтуы керек.</a:t>
            </a:r>
          </a:p>
          <a:p>
            <a:endParaRPr lang="kk-KZ" sz="360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kk-KZ" sz="36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6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Негізгі бағалаудағы оқушының алған бағасы тоқсандық баға болып табылады</a:t>
            </a:r>
            <a:r>
              <a:rPr lang="kk-KZ" sz="36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endParaRPr lang="ru-RU" sz="3600">
              <a:solidFill>
                <a:srgbClr val="002060"/>
              </a:solidFill>
            </a:endParaRPr>
          </a:p>
        </p:txBody>
      </p:sp>
      <p:sp>
        <p:nvSpPr>
          <p:cNvPr id="17411" name="Прямоугольник 11"/>
          <p:cNvSpPr>
            <a:spLocks noChangeArrowheads="1"/>
          </p:cNvSpPr>
          <p:nvPr/>
        </p:nvSpPr>
        <p:spPr bwMode="auto">
          <a:xfrm>
            <a:off x="1714500" y="357188"/>
            <a:ext cx="42862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4000" b="1" i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Негізгі</a:t>
            </a:r>
            <a:r>
              <a:rPr lang="ru-RU" sz="4000" b="1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бағалау:</a:t>
            </a:r>
            <a:r>
              <a:rPr lang="ru-RU" sz="4000" b="1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17" descr="CAK1MDGB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00" y="5281613"/>
            <a:ext cx="1714500" cy="157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рямоугольник 10"/>
          <p:cNvSpPr/>
          <p:nvPr/>
        </p:nvSpPr>
        <p:spPr>
          <a:xfrm>
            <a:off x="285750" y="1571625"/>
            <a:ext cx="8643938" cy="45243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442913" indent="-442913">
              <a:buFont typeface="Wingdings" pitchFamily="2" charset="2"/>
              <a:buChar char="q"/>
              <a:defRPr/>
            </a:pPr>
            <a:r>
              <a:rPr lang="kk-KZ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Негізгі бағалауда барлық критерийлер   барынша қолданылуы керек. </a:t>
            </a:r>
          </a:p>
          <a:p>
            <a:pPr marL="442913" indent="-442913">
              <a:buFont typeface="Wingdings" pitchFamily="2" charset="2"/>
              <a:buChar char="q"/>
              <a:defRPr/>
            </a:pPr>
            <a:r>
              <a:rPr lang="kk-KZ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Критерий оқушының жас ерекшелігіне,  бағдарламаға сай алынады.</a:t>
            </a:r>
          </a:p>
          <a:p>
            <a:pPr marL="442913" indent="-442913">
              <a:buFont typeface="Wingdings" pitchFamily="2" charset="2"/>
              <a:buChar char="q"/>
              <a:defRPr/>
            </a:pPr>
            <a:r>
              <a:rPr lang="kk-KZ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Әрбір жетістік  балмен және дескриптор арқылы белгіленеді.</a:t>
            </a:r>
          </a:p>
          <a:p>
            <a:pPr marL="530225" indent="-530225">
              <a:buFont typeface="Wingdings" pitchFamily="2" charset="2"/>
              <a:buChar char="q"/>
              <a:defRPr/>
            </a:pPr>
            <a:r>
              <a:rPr lang="kk-KZ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Тоқсан соңында әр  критерий бойынша  негізгі бақылаудан алынған  орташа балл есептелінеді.</a:t>
            </a:r>
            <a:endParaRPr lang="ru-RU" sz="32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6" name="Прямоугольник 11"/>
          <p:cNvSpPr>
            <a:spLocks noChangeArrowheads="1"/>
          </p:cNvSpPr>
          <p:nvPr/>
        </p:nvSpPr>
        <p:spPr bwMode="auto">
          <a:xfrm>
            <a:off x="1571625" y="0"/>
            <a:ext cx="4214813" cy="1138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kk-KZ" sz="2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kk-KZ" sz="44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Қолданылуы:</a:t>
            </a:r>
            <a:endParaRPr lang="ru-RU" sz="440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620688"/>
            <a:ext cx="8964488" cy="424731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dirty="0" smtClean="0"/>
              <a:t>Сабақтың соңында  </a:t>
            </a:r>
            <a:r>
              <a:rPr lang="kk-KZ" b="1" dirty="0" smtClean="0"/>
              <a:t>ББҮ кестесін </a:t>
            </a:r>
            <a:r>
              <a:rPr lang="kk-KZ" dirty="0" smtClean="0"/>
              <a:t>толтырту. (INSERT</a:t>
            </a:r>
            <a:r>
              <a:rPr lang="kk-KZ" dirty="0" smtClean="0"/>
              <a:t>)</a:t>
            </a:r>
            <a:endParaRPr lang="ru-RU" dirty="0" smtClean="0"/>
          </a:p>
          <a:p>
            <a:r>
              <a:rPr lang="kk-KZ" dirty="0" smtClean="0">
                <a:solidFill>
                  <a:srgbClr val="FF0000"/>
                </a:solidFill>
              </a:rPr>
              <a:t>Білемін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kk-KZ" dirty="0" smtClean="0">
                <a:solidFill>
                  <a:srgbClr val="FF0000"/>
                </a:solidFill>
              </a:rPr>
              <a:t>Нені білдім?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kk-KZ" dirty="0" smtClean="0">
                <a:solidFill>
                  <a:srgbClr val="FF0000"/>
                </a:solidFill>
              </a:rPr>
              <a:t>Білгім келеді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kk-KZ" b="1" dirty="0" smtClean="0"/>
              <a:t> </a:t>
            </a:r>
            <a:endParaRPr lang="ru-RU" b="1" dirty="0" smtClean="0"/>
          </a:p>
          <a:p>
            <a:r>
              <a:rPr lang="kk-KZ" b="1" dirty="0" smtClean="0"/>
              <a:t> </a:t>
            </a:r>
            <a:r>
              <a:rPr lang="kk-KZ" b="1" dirty="0" smtClean="0"/>
              <a:t>Қосу-алу қызықты</a:t>
            </a:r>
            <a:endParaRPr lang="ru-RU" b="1" dirty="0" smtClean="0"/>
          </a:p>
          <a:p>
            <a:r>
              <a:rPr lang="kk-KZ" dirty="0" smtClean="0"/>
              <a:t>Қатысушылар төмендегі кестені толтыру арқылы бүгінгі сабаққа кері байланыс жүргізеді.</a:t>
            </a:r>
            <a:endParaRPr lang="ru-RU" dirty="0" smtClean="0"/>
          </a:p>
          <a:p>
            <a:r>
              <a:rPr lang="kk-KZ" dirty="0" smtClean="0">
                <a:solidFill>
                  <a:srgbClr val="FF0000"/>
                </a:solidFill>
              </a:rPr>
              <a:t>+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kk-KZ" dirty="0" smtClean="0">
                <a:solidFill>
                  <a:srgbClr val="FF0000"/>
                </a:solidFill>
              </a:rPr>
              <a:t>-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kk-KZ" dirty="0" smtClean="0">
                <a:solidFill>
                  <a:srgbClr val="FF0000"/>
                </a:solidFill>
              </a:rPr>
              <a:t>Қызықты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ru-RU" dirty="0" smtClean="0"/>
              <a:t>  </a:t>
            </a:r>
            <a:r>
              <a:rPr lang="kk-KZ" dirty="0" smtClean="0"/>
              <a:t>+ </a:t>
            </a:r>
            <a:r>
              <a:rPr lang="kk-KZ" dirty="0" smtClean="0"/>
              <a:t>не білдің? қандай ақпарат алдың?</a:t>
            </a:r>
            <a:endParaRPr lang="ru-RU" dirty="0" smtClean="0"/>
          </a:p>
          <a:p>
            <a:r>
              <a:rPr lang="kk-KZ" dirty="0" smtClean="0"/>
              <a:t>- не түсініксіз? қандай ақпарат алу қиын болды?</a:t>
            </a:r>
            <a:endParaRPr lang="ru-RU" dirty="0" smtClean="0"/>
          </a:p>
          <a:p>
            <a:r>
              <a:rPr lang="kk-KZ" dirty="0" smtClean="0"/>
              <a:t>Қызықты-бүгін саған ұнады?қандай ақпарат қызық болды?не білгіңіз келеді?</a:t>
            </a:r>
            <a:endParaRPr lang="ru-RU" dirty="0" smtClean="0"/>
          </a:p>
          <a:p>
            <a:endParaRPr lang="kk-KZ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332656"/>
            <a:ext cx="8964488" cy="563231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dirty="0" smtClean="0">
                <a:solidFill>
                  <a:srgbClr val="FF0000"/>
                </a:solidFill>
              </a:rPr>
              <a:t>Рефлексия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kk-KZ" dirty="0" smtClean="0"/>
              <a:t>      </a:t>
            </a:r>
          </a:p>
          <a:p>
            <a:r>
              <a:rPr lang="kk-KZ" b="1" dirty="0" smtClean="0"/>
              <a:t> "Жетістік" баспалдағы</a:t>
            </a:r>
            <a:endParaRPr lang="ru-RU" b="1" dirty="0" smtClean="0"/>
          </a:p>
          <a:p>
            <a:r>
              <a:rPr lang="kk-KZ" dirty="0" smtClean="0"/>
              <a:t>Сабақ соңында қатысушылар баспалдақтың қай тұсында тұрғанын белгілейді, түсініктеме береді.</a:t>
            </a:r>
            <a:endParaRPr lang="ru-RU" dirty="0" smtClean="0"/>
          </a:p>
          <a:p>
            <a:r>
              <a:rPr lang="kk-KZ" dirty="0" smtClean="0"/>
              <a:t>				</a:t>
            </a:r>
            <a:r>
              <a:rPr lang="kk-KZ" i="1" dirty="0" smtClean="0">
                <a:solidFill>
                  <a:srgbClr val="FF0000"/>
                </a:solidFill>
              </a:rPr>
              <a:t>4.мен </a:t>
            </a:r>
            <a:r>
              <a:rPr lang="kk-KZ" i="1" dirty="0" smtClean="0">
                <a:solidFill>
                  <a:srgbClr val="FF0000"/>
                </a:solidFill>
              </a:rPr>
              <a:t>барлығын түсінгеніме сенімдімін.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kk-KZ" i="1" dirty="0" smtClean="0">
                <a:solidFill>
                  <a:srgbClr val="FF0000"/>
                </a:solidFill>
              </a:rPr>
              <a:t>			3.мен барлығын түсінгеніме жартылай сенімдімін.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kk-KZ" i="1" dirty="0" smtClean="0">
                <a:solidFill>
                  <a:srgbClr val="FF0000"/>
                </a:solidFill>
              </a:rPr>
              <a:t>	2.мен қайталауды қажет етемін.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kk-KZ" i="1" dirty="0" smtClean="0">
                <a:solidFill>
                  <a:srgbClr val="FF0000"/>
                </a:solidFill>
              </a:rPr>
              <a:t>1.мен ештеңе түсінбедім.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kk-KZ" dirty="0" smtClean="0"/>
              <a:t> </a:t>
            </a:r>
            <a:endParaRPr lang="ru-RU" dirty="0" smtClean="0"/>
          </a:p>
          <a:p>
            <a:r>
              <a:rPr lang="kk-KZ" b="1" dirty="0" smtClean="0"/>
              <a:t>Сауалнама</a:t>
            </a:r>
            <a:endParaRPr lang="ru-RU" b="1" dirty="0" smtClean="0"/>
          </a:p>
          <a:p>
            <a:r>
              <a:rPr lang="kk-KZ" dirty="0" smtClean="0"/>
              <a:t>	Қатысушылар төмендегі сауалнамаға жауап беру арқылы бүгінгі сабаққа рефлекися береді.</a:t>
            </a:r>
            <a:endParaRPr lang="ru-RU" dirty="0" smtClean="0"/>
          </a:p>
          <a:p>
            <a:pPr lvl="0"/>
            <a:r>
              <a:rPr lang="kk-KZ" dirty="0" smtClean="0"/>
              <a:t>Мен сабақта жұмыс </a:t>
            </a:r>
            <a:r>
              <a:rPr lang="kk-KZ" dirty="0" smtClean="0"/>
              <a:t>жасадым-                      	     </a:t>
            </a:r>
            <a:r>
              <a:rPr lang="kk-KZ" dirty="0" smtClean="0"/>
              <a:t>белсенді/белсенді емес</a:t>
            </a:r>
            <a:endParaRPr lang="ru-RU" dirty="0" smtClean="0"/>
          </a:p>
          <a:p>
            <a:pPr lvl="0"/>
            <a:r>
              <a:rPr lang="ru-RU" dirty="0" err="1" smtClean="0"/>
              <a:t>Маған </a:t>
            </a:r>
            <a:r>
              <a:rPr lang="ru-RU" dirty="0" err="1" smtClean="0"/>
              <a:t>сабақ </a:t>
            </a:r>
            <a:r>
              <a:rPr lang="ru-RU" dirty="0" smtClean="0"/>
              <a:t>-</a:t>
            </a:r>
            <a:r>
              <a:rPr lang="kk-KZ" dirty="0" smtClean="0"/>
              <a:t>				</a:t>
            </a:r>
            <a:r>
              <a:rPr lang="kk-KZ" dirty="0" smtClean="0"/>
              <a:t>	     </a:t>
            </a:r>
            <a:r>
              <a:rPr lang="kk-KZ" dirty="0" smtClean="0"/>
              <a:t>түсінікті/түсініксіз     </a:t>
            </a:r>
            <a:endParaRPr lang="ru-RU" dirty="0" smtClean="0"/>
          </a:p>
          <a:p>
            <a:pPr lvl="0"/>
            <a:r>
              <a:rPr lang="ru-RU" dirty="0" smtClean="0"/>
              <a:t>Мен </a:t>
            </a:r>
            <a:r>
              <a:rPr lang="ru-RU" dirty="0" err="1" smtClean="0"/>
              <a:t>сабақта-</a:t>
            </a:r>
            <a:r>
              <a:rPr lang="ru-RU" dirty="0" smtClean="0"/>
              <a:t> </a:t>
            </a:r>
            <a:r>
              <a:rPr lang="kk-KZ" dirty="0" smtClean="0"/>
              <a:t>					     шаршадым/шаршамадым</a:t>
            </a:r>
            <a:endParaRPr lang="ru-RU" dirty="0" smtClean="0"/>
          </a:p>
          <a:p>
            <a:pPr lvl="0"/>
            <a:r>
              <a:rPr lang="ru-RU" dirty="0" err="1" smtClean="0"/>
              <a:t>Сабақтағы </a:t>
            </a:r>
            <a:r>
              <a:rPr lang="ru-RU" dirty="0" smtClean="0"/>
              <a:t>материал-</a:t>
            </a:r>
            <a:r>
              <a:rPr lang="kk-KZ" dirty="0" smtClean="0"/>
              <a:t>				   	      қызық/қызықсыз</a:t>
            </a:r>
            <a:endParaRPr lang="ru-RU" dirty="0" smtClean="0"/>
          </a:p>
          <a:p>
            <a:pPr lvl="0"/>
            <a:r>
              <a:rPr lang="ru-RU" dirty="0" err="1" smtClean="0"/>
              <a:t>Үй тапсырмасы</a:t>
            </a:r>
            <a:r>
              <a:rPr lang="ru-RU" dirty="0" smtClean="0"/>
              <a:t> </a:t>
            </a:r>
            <a:r>
              <a:rPr lang="ru-RU" dirty="0" err="1" smtClean="0"/>
              <a:t>маған-</a:t>
            </a:r>
            <a:r>
              <a:rPr lang="ru-RU" dirty="0" smtClean="0"/>
              <a:t> </a:t>
            </a:r>
            <a:r>
              <a:rPr lang="kk-KZ" dirty="0" smtClean="0"/>
              <a:t>				    	      қиын/жеңіл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Заголовок 1"/>
          <p:cNvSpPr>
            <a:spLocks noGrp="1"/>
          </p:cNvSpPr>
          <p:nvPr>
            <p:ph type="title"/>
          </p:nvPr>
        </p:nvSpPr>
        <p:spPr>
          <a:xfrm>
            <a:off x="1214438" y="428625"/>
            <a:ext cx="6572250" cy="487363"/>
          </a:xfrm>
        </p:spPr>
        <p:txBody>
          <a:bodyPr/>
          <a:lstStyle/>
          <a:p>
            <a:pPr eaLnBrk="1" hangingPunct="1"/>
            <a:r>
              <a:rPr lang="ru-RU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Кри</a:t>
            </a:r>
            <a:r>
              <a:rPr lang="kk-KZ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териалды   оқытудың маңыздылығы:</a:t>
            </a:r>
            <a:endParaRPr lang="ru-RU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71" name="Содержимое 2"/>
          <p:cNvSpPr>
            <a:spLocks noGrp="1"/>
          </p:cNvSpPr>
          <p:nvPr>
            <p:ph idx="1"/>
          </p:nvPr>
        </p:nvSpPr>
        <p:spPr>
          <a:xfrm>
            <a:off x="142875" y="1500188"/>
            <a:ext cx="8358188" cy="49291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kk-KZ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Мұғалім үшін: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kk-KZ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Әрбір оқушының өзгешелігін ескере отыра жеке білім алу траекториясын құру</a:t>
            </a:r>
            <a:r>
              <a:rPr lang="kk-KZ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kk-KZ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Оқушы үшін: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kk-KZ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Берілген бағалау критерийлерін түсіну,қолдану,жұмысын бағалай білуі.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kk-KZ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Ата-ана үшін: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Баланың білім алуындағы өсу деңгейін қадағалауы.</a:t>
            </a:r>
            <a:endParaRPr lang="kk-KZ" sz="2400" b="1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Char char="q"/>
              <a:defRPr/>
            </a:pPr>
            <a:endParaRPr lang="kk-KZ" dirty="0" smtClean="0"/>
          </a:p>
          <a:p>
            <a:pPr eaLnBrk="1" hangingPunct="1">
              <a:buFont typeface="Wingdings" pitchFamily="2" charset="2"/>
              <a:buChar char="q"/>
              <a:defRPr/>
            </a:pPr>
            <a:endParaRPr lang="kk-KZ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kk-KZ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kk-KZ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kk-KZ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ru-RU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03648" y="1700808"/>
            <a:ext cx="6984776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Бағалауды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реформалау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аясында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кез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келген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жүйелі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өзгерістерге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мүмкіндік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беру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қажет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kk-KZ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Жаһандық</a:t>
            </a:r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масштабтағы</a:t>
            </a:r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kk-KZ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өзгерістер,</a:t>
            </a:r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оқушыларды</a:t>
            </a:r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келешекте</a:t>
            </a:r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еңбек</a:t>
            </a:r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нарығында</a:t>
            </a:r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олардың</a:t>
            </a:r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жетістіктері</a:t>
            </a:r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қажетті</a:t>
            </a:r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дағдылармен</a:t>
            </a:r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қамтамасыз</a:t>
            </a:r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етуін</a:t>
            </a:r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талап</a:t>
            </a:r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етеді.</a:t>
            </a:r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kk-KZ" b="1" i="1" u="sng" dirty="0" smtClean="0"/>
              <a:t>(МакГо,</a:t>
            </a:r>
            <a:r>
              <a:rPr lang="kk-KZ" u="sng" dirty="0" smtClean="0"/>
              <a:t> </a:t>
            </a:r>
            <a:r>
              <a:rPr lang="kk-KZ" b="1" i="1" u="sng" dirty="0" smtClean="0"/>
              <a:t>2008)</a:t>
            </a:r>
            <a:endParaRPr lang="ru-RU" u="sng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746" name="Group 3"/>
          <p:cNvGrpSpPr>
            <a:grpSpLocks/>
          </p:cNvGrpSpPr>
          <p:nvPr/>
        </p:nvGrpSpPr>
        <p:grpSpPr bwMode="auto">
          <a:xfrm>
            <a:off x="2136775" y="1693863"/>
            <a:ext cx="762000" cy="665162"/>
            <a:chOff x="1110" y="2656"/>
            <a:chExt cx="1549" cy="1351"/>
          </a:xfrm>
        </p:grpSpPr>
        <p:sp>
          <p:nvSpPr>
            <p:cNvPr id="31780" name="AutoShape 4"/>
            <p:cNvSpPr>
              <a:spLocks noChangeArrowheads="1"/>
            </p:cNvSpPr>
            <p:nvPr/>
          </p:nvSpPr>
          <p:spPr bwMode="gray">
            <a:xfrm>
              <a:off x="1123" y="2679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781" name="AutoShape 5"/>
            <p:cNvSpPr>
              <a:spLocks noChangeArrowheads="1"/>
            </p:cNvSpPr>
            <p:nvPr/>
          </p:nvSpPr>
          <p:spPr bwMode="gray">
            <a:xfrm>
              <a:off x="1110" y="2656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gradFill rotWithShape="1">
              <a:gsLst>
                <a:gs pos="0">
                  <a:srgbClr val="E6E6E6"/>
                </a:gs>
                <a:gs pos="7500">
                  <a:srgbClr val="7D8496"/>
                </a:gs>
                <a:gs pos="26500">
                  <a:srgbClr val="E6E6E6"/>
                </a:gs>
                <a:gs pos="34000">
                  <a:srgbClr val="7D8496"/>
                </a:gs>
                <a:gs pos="46500">
                  <a:srgbClr val="E6E6E6"/>
                </a:gs>
                <a:gs pos="50000">
                  <a:srgbClr val="FFFFFF"/>
                </a:gs>
                <a:gs pos="53500">
                  <a:srgbClr val="E6E6E6"/>
                </a:gs>
                <a:gs pos="66000">
                  <a:srgbClr val="7D8496"/>
                </a:gs>
                <a:gs pos="73500">
                  <a:srgbClr val="E6E6E6"/>
                </a:gs>
                <a:gs pos="92500">
                  <a:srgbClr val="7D8496"/>
                </a:gs>
                <a:gs pos="100000">
                  <a:srgbClr val="E6E6E6"/>
                </a:gs>
              </a:gsLst>
              <a:lin ang="2700000" scaled="1"/>
            </a:gradFill>
            <a:ln w="9525">
              <a:solidFill>
                <a:srgbClr val="C0C0C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0966" name="AutoShape 6"/>
            <p:cNvSpPr>
              <a:spLocks noChangeArrowheads="1"/>
            </p:cNvSpPr>
            <p:nvPr/>
          </p:nvSpPr>
          <p:spPr bwMode="gray">
            <a:xfrm>
              <a:off x="1200" y="2737"/>
              <a:ext cx="1349" cy="1167"/>
            </a:xfrm>
            <a:prstGeom prst="hexagon">
              <a:avLst>
                <a:gd name="adj" fmla="val 28896"/>
                <a:gd name="vf" fmla="val 115470"/>
              </a:avLst>
            </a:prstGeom>
            <a:gradFill rotWithShape="1">
              <a:gsLst>
                <a:gs pos="0">
                  <a:schemeClr val="hlink">
                    <a:gamma/>
                    <a:shade val="46275"/>
                    <a:invGamma/>
                  </a:schemeClr>
                </a:gs>
                <a:gs pos="100000">
                  <a:schemeClr val="hlink"/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31747" name="Group 7"/>
          <p:cNvGrpSpPr>
            <a:grpSpLocks/>
          </p:cNvGrpSpPr>
          <p:nvPr/>
        </p:nvGrpSpPr>
        <p:grpSpPr bwMode="auto">
          <a:xfrm>
            <a:off x="2136775" y="2608263"/>
            <a:ext cx="762000" cy="665162"/>
            <a:chOff x="3174" y="2656"/>
            <a:chExt cx="1549" cy="1351"/>
          </a:xfrm>
        </p:grpSpPr>
        <p:sp>
          <p:nvSpPr>
            <p:cNvPr id="31777" name="AutoShape 8"/>
            <p:cNvSpPr>
              <a:spLocks noChangeArrowheads="1"/>
            </p:cNvSpPr>
            <p:nvPr/>
          </p:nvSpPr>
          <p:spPr bwMode="gray">
            <a:xfrm>
              <a:off x="3187" y="2679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778" name="AutoShape 9"/>
            <p:cNvSpPr>
              <a:spLocks noChangeArrowheads="1"/>
            </p:cNvSpPr>
            <p:nvPr/>
          </p:nvSpPr>
          <p:spPr bwMode="gray">
            <a:xfrm>
              <a:off x="3174" y="2656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gradFill rotWithShape="1">
              <a:gsLst>
                <a:gs pos="0">
                  <a:srgbClr val="E6E6E6"/>
                </a:gs>
                <a:gs pos="7500">
                  <a:srgbClr val="7D8496"/>
                </a:gs>
                <a:gs pos="26500">
                  <a:srgbClr val="E6E6E6"/>
                </a:gs>
                <a:gs pos="34000">
                  <a:srgbClr val="7D8496"/>
                </a:gs>
                <a:gs pos="46500">
                  <a:srgbClr val="E6E6E6"/>
                </a:gs>
                <a:gs pos="50000">
                  <a:srgbClr val="FFFFFF"/>
                </a:gs>
                <a:gs pos="53500">
                  <a:srgbClr val="E6E6E6"/>
                </a:gs>
                <a:gs pos="66000">
                  <a:srgbClr val="7D8496"/>
                </a:gs>
                <a:gs pos="73500">
                  <a:srgbClr val="E6E6E6"/>
                </a:gs>
                <a:gs pos="92500">
                  <a:srgbClr val="7D8496"/>
                </a:gs>
                <a:gs pos="100000">
                  <a:srgbClr val="E6E6E6"/>
                </a:gs>
              </a:gsLst>
              <a:lin ang="2700000" scaled="1"/>
            </a:gradFill>
            <a:ln w="9525">
              <a:solidFill>
                <a:srgbClr val="C0C0C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0970" name="AutoShape 10"/>
            <p:cNvSpPr>
              <a:spLocks noChangeArrowheads="1"/>
            </p:cNvSpPr>
            <p:nvPr/>
          </p:nvSpPr>
          <p:spPr bwMode="gray">
            <a:xfrm>
              <a:off x="3264" y="2737"/>
              <a:ext cx="1349" cy="1167"/>
            </a:xfrm>
            <a:prstGeom prst="hexagon">
              <a:avLst>
                <a:gd name="adj" fmla="val 28896"/>
                <a:gd name="vf" fmla="val 115470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31748" name="Line 11"/>
          <p:cNvSpPr>
            <a:spLocks noChangeShapeType="1"/>
          </p:cNvSpPr>
          <p:nvPr/>
        </p:nvSpPr>
        <p:spPr bwMode="auto">
          <a:xfrm>
            <a:off x="2746375" y="2303463"/>
            <a:ext cx="4800600" cy="0"/>
          </a:xfrm>
          <a:prstGeom prst="line">
            <a:avLst/>
          </a:prstGeom>
          <a:noFill/>
          <a:ln w="25400">
            <a:solidFill>
              <a:srgbClr val="C0C0C0"/>
            </a:solidFill>
            <a:prstDash val="sysDot"/>
            <a:round/>
            <a:headEnd/>
            <a:tailEnd type="oval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0972" name="Text Box 12"/>
          <p:cNvSpPr txBox="1">
            <a:spLocks noChangeArrowheads="1"/>
          </p:cNvSpPr>
          <p:nvPr/>
        </p:nvSpPr>
        <p:spPr bwMode="auto">
          <a:xfrm>
            <a:off x="2994807" y="1714488"/>
            <a:ext cx="2465740" cy="5539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Нақтылық</a:t>
            </a:r>
            <a:endParaRPr lang="ru-RU" sz="3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1750" name="Text Box 13"/>
          <p:cNvSpPr txBox="1">
            <a:spLocks noChangeArrowheads="1"/>
          </p:cNvSpPr>
          <p:nvPr/>
        </p:nvSpPr>
        <p:spPr bwMode="gray">
          <a:xfrm>
            <a:off x="2333625" y="1792288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31751" name="Line 14"/>
          <p:cNvSpPr>
            <a:spLocks noChangeShapeType="1"/>
          </p:cNvSpPr>
          <p:nvPr/>
        </p:nvSpPr>
        <p:spPr bwMode="auto">
          <a:xfrm>
            <a:off x="2746375" y="3217863"/>
            <a:ext cx="4800600" cy="0"/>
          </a:xfrm>
          <a:prstGeom prst="line">
            <a:avLst/>
          </a:prstGeom>
          <a:noFill/>
          <a:ln w="25400">
            <a:solidFill>
              <a:srgbClr val="C0C0C0"/>
            </a:solidFill>
            <a:prstDash val="sysDot"/>
            <a:round/>
            <a:headEnd/>
            <a:tailEnd type="oval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1752" name="Text Box 16"/>
          <p:cNvSpPr txBox="1">
            <a:spLocks noChangeArrowheads="1"/>
          </p:cNvSpPr>
          <p:nvPr/>
        </p:nvSpPr>
        <p:spPr bwMode="gray">
          <a:xfrm>
            <a:off x="2333625" y="2706688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ru-RU" sz="2400" b="1">
                <a:solidFill>
                  <a:schemeClr val="bg1"/>
                </a:solidFill>
              </a:rPr>
              <a:t>2</a:t>
            </a:r>
            <a:endParaRPr lang="en-US" sz="2400" b="1">
              <a:solidFill>
                <a:schemeClr val="bg1"/>
              </a:solidFill>
            </a:endParaRPr>
          </a:p>
        </p:txBody>
      </p:sp>
      <p:grpSp>
        <p:nvGrpSpPr>
          <p:cNvPr id="31753" name="Group 17"/>
          <p:cNvGrpSpPr>
            <a:grpSpLocks/>
          </p:cNvGrpSpPr>
          <p:nvPr/>
        </p:nvGrpSpPr>
        <p:grpSpPr bwMode="auto">
          <a:xfrm>
            <a:off x="2136775" y="3500438"/>
            <a:ext cx="762000" cy="665162"/>
            <a:chOff x="1110" y="2656"/>
            <a:chExt cx="1549" cy="1351"/>
          </a:xfrm>
        </p:grpSpPr>
        <p:sp>
          <p:nvSpPr>
            <p:cNvPr id="31774" name="AutoShape 18"/>
            <p:cNvSpPr>
              <a:spLocks noChangeArrowheads="1"/>
            </p:cNvSpPr>
            <p:nvPr/>
          </p:nvSpPr>
          <p:spPr bwMode="gray">
            <a:xfrm>
              <a:off x="1123" y="2679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775" name="AutoShape 19"/>
            <p:cNvSpPr>
              <a:spLocks noChangeArrowheads="1"/>
            </p:cNvSpPr>
            <p:nvPr/>
          </p:nvSpPr>
          <p:spPr bwMode="gray">
            <a:xfrm>
              <a:off x="1110" y="2656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gradFill rotWithShape="1">
              <a:gsLst>
                <a:gs pos="0">
                  <a:srgbClr val="E6E6E6"/>
                </a:gs>
                <a:gs pos="7500">
                  <a:srgbClr val="7D8496"/>
                </a:gs>
                <a:gs pos="26500">
                  <a:srgbClr val="E6E6E6"/>
                </a:gs>
                <a:gs pos="34000">
                  <a:srgbClr val="7D8496"/>
                </a:gs>
                <a:gs pos="46500">
                  <a:srgbClr val="E6E6E6"/>
                </a:gs>
                <a:gs pos="50000">
                  <a:srgbClr val="FFFFFF"/>
                </a:gs>
                <a:gs pos="53500">
                  <a:srgbClr val="E6E6E6"/>
                </a:gs>
                <a:gs pos="66000">
                  <a:srgbClr val="7D8496"/>
                </a:gs>
                <a:gs pos="73500">
                  <a:srgbClr val="E6E6E6"/>
                </a:gs>
                <a:gs pos="92500">
                  <a:srgbClr val="7D8496"/>
                </a:gs>
                <a:gs pos="100000">
                  <a:srgbClr val="E6E6E6"/>
                </a:gs>
              </a:gsLst>
              <a:lin ang="2700000" scaled="1"/>
            </a:gradFill>
            <a:ln w="9525">
              <a:solidFill>
                <a:srgbClr val="C0C0C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0980" name="AutoShape 20"/>
            <p:cNvSpPr>
              <a:spLocks noChangeArrowheads="1"/>
            </p:cNvSpPr>
            <p:nvPr/>
          </p:nvSpPr>
          <p:spPr bwMode="gray">
            <a:xfrm>
              <a:off x="1200" y="2737"/>
              <a:ext cx="1349" cy="1167"/>
            </a:xfrm>
            <a:prstGeom prst="hexagon">
              <a:avLst>
                <a:gd name="adj" fmla="val 28896"/>
                <a:gd name="vf" fmla="val 115470"/>
              </a:avLst>
            </a:prstGeom>
            <a:gradFill rotWithShape="1">
              <a:gsLst>
                <a:gs pos="0">
                  <a:schemeClr val="hlink">
                    <a:gamma/>
                    <a:shade val="46275"/>
                    <a:invGamma/>
                  </a:schemeClr>
                </a:gs>
                <a:gs pos="100000">
                  <a:schemeClr val="hlink"/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31754" name="Group 21"/>
          <p:cNvGrpSpPr>
            <a:grpSpLocks/>
          </p:cNvGrpSpPr>
          <p:nvPr/>
        </p:nvGrpSpPr>
        <p:grpSpPr bwMode="auto">
          <a:xfrm>
            <a:off x="2136775" y="4414838"/>
            <a:ext cx="762000" cy="665162"/>
            <a:chOff x="3174" y="2656"/>
            <a:chExt cx="1549" cy="1351"/>
          </a:xfrm>
        </p:grpSpPr>
        <p:sp>
          <p:nvSpPr>
            <p:cNvPr id="31771" name="AutoShape 22"/>
            <p:cNvSpPr>
              <a:spLocks noChangeArrowheads="1"/>
            </p:cNvSpPr>
            <p:nvPr/>
          </p:nvSpPr>
          <p:spPr bwMode="gray">
            <a:xfrm>
              <a:off x="3187" y="2679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772" name="AutoShape 23"/>
            <p:cNvSpPr>
              <a:spLocks noChangeArrowheads="1"/>
            </p:cNvSpPr>
            <p:nvPr/>
          </p:nvSpPr>
          <p:spPr bwMode="gray">
            <a:xfrm>
              <a:off x="3174" y="2656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gradFill rotWithShape="1">
              <a:gsLst>
                <a:gs pos="0">
                  <a:srgbClr val="E6E6E6"/>
                </a:gs>
                <a:gs pos="7500">
                  <a:srgbClr val="7D8496"/>
                </a:gs>
                <a:gs pos="26500">
                  <a:srgbClr val="E6E6E6"/>
                </a:gs>
                <a:gs pos="34000">
                  <a:srgbClr val="7D8496"/>
                </a:gs>
                <a:gs pos="46500">
                  <a:srgbClr val="E6E6E6"/>
                </a:gs>
                <a:gs pos="50000">
                  <a:srgbClr val="FFFFFF"/>
                </a:gs>
                <a:gs pos="53500">
                  <a:srgbClr val="E6E6E6"/>
                </a:gs>
                <a:gs pos="66000">
                  <a:srgbClr val="7D8496"/>
                </a:gs>
                <a:gs pos="73500">
                  <a:srgbClr val="E6E6E6"/>
                </a:gs>
                <a:gs pos="92500">
                  <a:srgbClr val="7D8496"/>
                </a:gs>
                <a:gs pos="100000">
                  <a:srgbClr val="E6E6E6"/>
                </a:gs>
              </a:gsLst>
              <a:lin ang="2700000" scaled="1"/>
            </a:gradFill>
            <a:ln w="9525">
              <a:solidFill>
                <a:srgbClr val="C0C0C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0984" name="AutoShape 24"/>
            <p:cNvSpPr>
              <a:spLocks noChangeArrowheads="1"/>
            </p:cNvSpPr>
            <p:nvPr/>
          </p:nvSpPr>
          <p:spPr bwMode="gray">
            <a:xfrm>
              <a:off x="3264" y="2737"/>
              <a:ext cx="1349" cy="1167"/>
            </a:xfrm>
            <a:prstGeom prst="hexagon">
              <a:avLst>
                <a:gd name="adj" fmla="val 28896"/>
                <a:gd name="vf" fmla="val 115470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31755" name="Line 25"/>
          <p:cNvSpPr>
            <a:spLocks noChangeShapeType="1"/>
          </p:cNvSpPr>
          <p:nvPr/>
        </p:nvSpPr>
        <p:spPr bwMode="auto">
          <a:xfrm>
            <a:off x="2746375" y="4110038"/>
            <a:ext cx="4800600" cy="0"/>
          </a:xfrm>
          <a:prstGeom prst="line">
            <a:avLst/>
          </a:prstGeom>
          <a:noFill/>
          <a:ln w="25400">
            <a:solidFill>
              <a:srgbClr val="C0C0C0"/>
            </a:solidFill>
            <a:prstDash val="sysDot"/>
            <a:round/>
            <a:headEnd/>
            <a:tailEnd type="oval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1756" name="Text Box 27"/>
          <p:cNvSpPr txBox="1">
            <a:spLocks noChangeArrowheads="1"/>
          </p:cNvSpPr>
          <p:nvPr/>
        </p:nvSpPr>
        <p:spPr bwMode="gray">
          <a:xfrm>
            <a:off x="2333625" y="3598863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ru-RU" sz="2400" b="1">
                <a:solidFill>
                  <a:schemeClr val="bg1"/>
                </a:solidFill>
              </a:rPr>
              <a:t>3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31757" name="Line 28"/>
          <p:cNvSpPr>
            <a:spLocks noChangeShapeType="1"/>
          </p:cNvSpPr>
          <p:nvPr/>
        </p:nvSpPr>
        <p:spPr bwMode="auto">
          <a:xfrm>
            <a:off x="2746375" y="5024438"/>
            <a:ext cx="4800600" cy="0"/>
          </a:xfrm>
          <a:prstGeom prst="line">
            <a:avLst/>
          </a:prstGeom>
          <a:noFill/>
          <a:ln w="25400">
            <a:solidFill>
              <a:srgbClr val="C0C0C0"/>
            </a:solidFill>
            <a:prstDash val="sysDot"/>
            <a:round/>
            <a:headEnd/>
            <a:tailEnd type="oval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1758" name="Text Box 30"/>
          <p:cNvSpPr txBox="1">
            <a:spLocks noChangeArrowheads="1"/>
          </p:cNvSpPr>
          <p:nvPr/>
        </p:nvSpPr>
        <p:spPr bwMode="gray">
          <a:xfrm>
            <a:off x="2333625" y="4513263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ru-RU" sz="2400" b="1">
                <a:solidFill>
                  <a:schemeClr val="bg1"/>
                </a:solidFill>
              </a:rPr>
              <a:t>4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31759" name="Line 28"/>
          <p:cNvSpPr>
            <a:spLocks noChangeShapeType="1"/>
          </p:cNvSpPr>
          <p:nvPr/>
        </p:nvSpPr>
        <p:spPr bwMode="auto">
          <a:xfrm>
            <a:off x="2741613" y="5913438"/>
            <a:ext cx="4800600" cy="0"/>
          </a:xfrm>
          <a:prstGeom prst="line">
            <a:avLst/>
          </a:prstGeom>
          <a:noFill/>
          <a:ln w="25400">
            <a:solidFill>
              <a:srgbClr val="C0C0C0"/>
            </a:solidFill>
            <a:prstDash val="sysDot"/>
            <a:round/>
            <a:headEnd/>
            <a:tailEnd type="oval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1760" name="Text Box 30"/>
          <p:cNvSpPr txBox="1">
            <a:spLocks noChangeArrowheads="1"/>
          </p:cNvSpPr>
          <p:nvPr/>
        </p:nvSpPr>
        <p:spPr bwMode="gray">
          <a:xfrm>
            <a:off x="2312988" y="5413375"/>
            <a:ext cx="3540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ru-RU" sz="2400" b="1">
                <a:solidFill>
                  <a:schemeClr val="bg1"/>
                </a:solidFill>
              </a:rPr>
              <a:t>5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40" name="Заголовок 1"/>
          <p:cNvSpPr txBox="1">
            <a:spLocks/>
          </p:cNvSpPr>
          <p:nvPr/>
        </p:nvSpPr>
        <p:spPr bwMode="white">
          <a:xfrm>
            <a:off x="1285875" y="500063"/>
            <a:ext cx="6819900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3600" b="1" kern="0" dirty="0" err="1">
                <a:solidFill>
                  <a:srgbClr val="C00000"/>
                </a:solidFill>
                <a:latin typeface="+mj-lt"/>
                <a:ea typeface="+mj-ea"/>
                <a:cs typeface="+mj-cs"/>
              </a:rPr>
              <a:t>Критериалды</a:t>
            </a:r>
            <a:r>
              <a:rPr lang="ru-RU" sz="3600" b="1" kern="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  </a:t>
            </a:r>
            <a:r>
              <a:rPr lang="ru-RU" sz="3600" b="1" kern="0" dirty="0" err="1">
                <a:solidFill>
                  <a:srgbClr val="C00000"/>
                </a:solidFill>
                <a:latin typeface="+mj-lt"/>
                <a:ea typeface="+mj-ea"/>
                <a:cs typeface="+mj-cs"/>
              </a:rPr>
              <a:t>бағалаудың</a:t>
            </a:r>
            <a:r>
              <a:rPr lang="ru-RU" sz="3600" b="1" kern="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3600" b="1" kern="0" dirty="0" err="1">
                <a:solidFill>
                  <a:srgbClr val="C00000"/>
                </a:solidFill>
                <a:latin typeface="+mj-lt"/>
                <a:ea typeface="+mj-ea"/>
                <a:cs typeface="+mj-cs"/>
              </a:rPr>
              <a:t>пайдасы</a:t>
            </a:r>
            <a:r>
              <a:rPr lang="ru-RU" sz="3600" b="1" kern="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.</a:t>
            </a:r>
          </a:p>
        </p:txBody>
      </p:sp>
      <p:sp>
        <p:nvSpPr>
          <p:cNvPr id="42" name="Text Box 12"/>
          <p:cNvSpPr txBox="1">
            <a:spLocks noChangeArrowheads="1"/>
          </p:cNvSpPr>
          <p:nvPr/>
        </p:nvSpPr>
        <p:spPr bwMode="auto">
          <a:xfrm>
            <a:off x="3071802" y="2643182"/>
            <a:ext cx="1729961" cy="5539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әділдік</a:t>
            </a:r>
            <a:endParaRPr lang="ru-RU" sz="3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3" name="Text Box 12"/>
          <p:cNvSpPr txBox="1">
            <a:spLocks noChangeArrowheads="1"/>
          </p:cNvSpPr>
          <p:nvPr/>
        </p:nvSpPr>
        <p:spPr bwMode="auto">
          <a:xfrm>
            <a:off x="3066245" y="3571876"/>
            <a:ext cx="3297121" cy="5539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ынталандыру</a:t>
            </a:r>
            <a:endParaRPr lang="ru-RU" sz="3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4" name="Text Box 12"/>
          <p:cNvSpPr txBox="1">
            <a:spLocks noChangeArrowheads="1"/>
          </p:cNvSpPr>
          <p:nvPr/>
        </p:nvSpPr>
        <p:spPr bwMode="auto">
          <a:xfrm>
            <a:off x="3115493" y="4500570"/>
            <a:ext cx="2791149" cy="5539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белсенділік</a:t>
            </a:r>
            <a:endParaRPr lang="ru-RU" sz="3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5" name="Text Box 12"/>
          <p:cNvSpPr txBox="1">
            <a:spLocks noChangeArrowheads="1"/>
          </p:cNvSpPr>
          <p:nvPr/>
        </p:nvSpPr>
        <p:spPr bwMode="auto">
          <a:xfrm>
            <a:off x="3137683" y="5357826"/>
            <a:ext cx="2707793" cy="5539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Жеке</a:t>
            </a:r>
            <a:r>
              <a:rPr lang="ru-RU" sz="3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</a:t>
            </a:r>
            <a:r>
              <a:rPr lang="ru-RU" sz="3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тұлға</a:t>
            </a:r>
            <a:endParaRPr lang="ru-RU" sz="3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pSp>
        <p:nvGrpSpPr>
          <p:cNvPr id="31766" name="Group 17"/>
          <p:cNvGrpSpPr>
            <a:grpSpLocks/>
          </p:cNvGrpSpPr>
          <p:nvPr/>
        </p:nvGrpSpPr>
        <p:grpSpPr bwMode="auto">
          <a:xfrm>
            <a:off x="2136775" y="5357813"/>
            <a:ext cx="762000" cy="665162"/>
            <a:chOff x="1110" y="2656"/>
            <a:chExt cx="1549" cy="1351"/>
          </a:xfrm>
        </p:grpSpPr>
        <p:sp>
          <p:nvSpPr>
            <p:cNvPr id="31768" name="AutoShape 18"/>
            <p:cNvSpPr>
              <a:spLocks noChangeArrowheads="1"/>
            </p:cNvSpPr>
            <p:nvPr/>
          </p:nvSpPr>
          <p:spPr bwMode="gray">
            <a:xfrm>
              <a:off x="1123" y="2679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769" name="AutoShape 19"/>
            <p:cNvSpPr>
              <a:spLocks noChangeArrowheads="1"/>
            </p:cNvSpPr>
            <p:nvPr/>
          </p:nvSpPr>
          <p:spPr bwMode="gray">
            <a:xfrm>
              <a:off x="1110" y="2656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gradFill rotWithShape="1">
              <a:gsLst>
                <a:gs pos="0">
                  <a:srgbClr val="E6E6E6"/>
                </a:gs>
                <a:gs pos="7500">
                  <a:srgbClr val="7D8496"/>
                </a:gs>
                <a:gs pos="26500">
                  <a:srgbClr val="E6E6E6"/>
                </a:gs>
                <a:gs pos="34000">
                  <a:srgbClr val="7D8496"/>
                </a:gs>
                <a:gs pos="46500">
                  <a:srgbClr val="E6E6E6"/>
                </a:gs>
                <a:gs pos="50000">
                  <a:srgbClr val="FFFFFF"/>
                </a:gs>
                <a:gs pos="53500">
                  <a:srgbClr val="E6E6E6"/>
                </a:gs>
                <a:gs pos="66000">
                  <a:srgbClr val="7D8496"/>
                </a:gs>
                <a:gs pos="73500">
                  <a:srgbClr val="E6E6E6"/>
                </a:gs>
                <a:gs pos="92500">
                  <a:srgbClr val="7D8496"/>
                </a:gs>
                <a:gs pos="100000">
                  <a:srgbClr val="E6E6E6"/>
                </a:gs>
              </a:gsLst>
              <a:lin ang="2700000" scaled="1"/>
            </a:gradFill>
            <a:ln w="9525">
              <a:solidFill>
                <a:srgbClr val="C0C0C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3" name="AutoShape 20"/>
            <p:cNvSpPr>
              <a:spLocks noChangeArrowheads="1"/>
            </p:cNvSpPr>
            <p:nvPr/>
          </p:nvSpPr>
          <p:spPr bwMode="gray">
            <a:xfrm>
              <a:off x="1200" y="2737"/>
              <a:ext cx="1349" cy="1167"/>
            </a:xfrm>
            <a:prstGeom prst="hexagon">
              <a:avLst>
                <a:gd name="adj" fmla="val 28896"/>
                <a:gd name="vf" fmla="val 115470"/>
              </a:avLst>
            </a:prstGeom>
            <a:gradFill rotWithShape="1">
              <a:gsLst>
                <a:gs pos="0">
                  <a:schemeClr val="hlink">
                    <a:gamma/>
                    <a:shade val="46275"/>
                    <a:invGamma/>
                  </a:schemeClr>
                </a:gs>
                <a:gs pos="100000">
                  <a:schemeClr val="hlink"/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31767" name="Text Box 27"/>
          <p:cNvSpPr txBox="1">
            <a:spLocks noChangeArrowheads="1"/>
          </p:cNvSpPr>
          <p:nvPr/>
        </p:nvSpPr>
        <p:spPr bwMode="gray">
          <a:xfrm>
            <a:off x="2333625" y="5456238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ru-RU" sz="2400" b="1">
                <a:solidFill>
                  <a:schemeClr val="bg1"/>
                </a:solidFill>
              </a:rPr>
              <a:t>5</a:t>
            </a:r>
            <a:endParaRPr lang="en-US" sz="24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D:\ФОТО  С ДЕТЬМИ\РИСУНКИ\open-book-with-inkwell-and-pen-dictionary-pixmac-image-44741519.jpg"/>
          <p:cNvPicPr>
            <a:picLocks noChangeAspect="1" noChangeArrowheads="1"/>
          </p:cNvPicPr>
          <p:nvPr/>
        </p:nvPicPr>
        <p:blipFill>
          <a:blip r:embed="rId2" cstate="print"/>
          <a:srcRect b="892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39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857488" y="5000636"/>
            <a:ext cx="6019800" cy="381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5000" b="1" kern="10" dirty="0">
                <a:ln w="19050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accent1"/>
                    </a:gs>
                    <a:gs pos="100000">
                      <a:schemeClr val="tx1"/>
                    </a:gs>
                  </a:gsLst>
                  <a:lin ang="0" scaled="1"/>
                </a:gradFill>
                <a:effectLst>
                  <a:outerShdw dist="71842" dir="2700000" algn="ctr" rotWithShape="0">
                    <a:schemeClr val="bg2">
                      <a:alpha val="50000"/>
                    </a:schemeClr>
                  </a:outerShdw>
                </a:effectLst>
                <a:latin typeface="Verdana"/>
              </a:rPr>
              <a:t>Благодарю </a:t>
            </a:r>
            <a:r>
              <a:rPr lang="ru-RU" sz="5000" b="1" kern="10" dirty="0" smtClean="0">
                <a:ln w="19050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accent1"/>
                    </a:gs>
                    <a:gs pos="100000">
                      <a:schemeClr val="tx1"/>
                    </a:gs>
                  </a:gsLst>
                  <a:lin ang="0" scaled="1"/>
                </a:gradFill>
                <a:effectLst>
                  <a:outerShdw dist="71842" dir="2700000" algn="ctr" rotWithShape="0">
                    <a:schemeClr val="bg2">
                      <a:alpha val="50000"/>
                    </a:schemeClr>
                  </a:outerShdw>
                </a:effectLst>
                <a:latin typeface="Verdana"/>
              </a:rPr>
              <a:t/>
            </a:r>
            <a:br>
              <a:rPr lang="ru-RU" sz="5000" b="1" kern="10" dirty="0" smtClean="0">
                <a:ln w="19050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accent1"/>
                    </a:gs>
                    <a:gs pos="100000">
                      <a:schemeClr val="tx1"/>
                    </a:gs>
                  </a:gsLst>
                  <a:lin ang="0" scaled="1"/>
                </a:gradFill>
                <a:effectLst>
                  <a:outerShdw dist="71842" dir="2700000" algn="ctr" rotWithShape="0">
                    <a:schemeClr val="bg2">
                      <a:alpha val="50000"/>
                    </a:schemeClr>
                  </a:outerShdw>
                </a:effectLst>
                <a:latin typeface="Verdana"/>
              </a:rPr>
            </a:br>
            <a:r>
              <a:rPr lang="ru-RU" sz="5000" b="1" kern="10" dirty="0" smtClean="0">
                <a:ln w="19050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accent1"/>
                    </a:gs>
                    <a:gs pos="100000">
                      <a:schemeClr val="tx1"/>
                    </a:gs>
                  </a:gsLst>
                  <a:lin ang="0" scaled="1"/>
                </a:gradFill>
                <a:effectLst>
                  <a:outerShdw dist="71842" dir="2700000" algn="ctr" rotWithShape="0">
                    <a:schemeClr val="bg2">
                      <a:alpha val="50000"/>
                    </a:schemeClr>
                  </a:outerShdw>
                </a:effectLst>
                <a:latin typeface="Verdana"/>
              </a:rPr>
              <a:t>за </a:t>
            </a:r>
            <a:r>
              <a:rPr lang="ru-RU" sz="5000" b="1" kern="10" dirty="0">
                <a:ln w="19050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accent1"/>
                    </a:gs>
                    <a:gs pos="100000">
                      <a:schemeClr val="tx1"/>
                    </a:gs>
                  </a:gsLst>
                  <a:lin ang="0" scaled="1"/>
                </a:gradFill>
                <a:effectLst>
                  <a:outerShdw dist="71842" dir="2700000" algn="ctr" rotWithShape="0">
                    <a:schemeClr val="bg2">
                      <a:alpha val="50000"/>
                    </a:schemeClr>
                  </a:outerShdw>
                </a:effectLst>
                <a:latin typeface="Verdana"/>
              </a:rPr>
              <a:t>внимание!</a:t>
            </a:r>
            <a:endParaRPr lang="en-US" sz="5000" b="1" kern="10" dirty="0">
              <a:ln w="19050">
                <a:solidFill>
                  <a:schemeClr val="bg1"/>
                </a:solidFill>
                <a:round/>
                <a:headEnd/>
                <a:tailEnd/>
              </a:ln>
              <a:gradFill rotWithShape="1">
                <a:gsLst>
                  <a:gs pos="0">
                    <a:schemeClr val="accent1"/>
                  </a:gs>
                  <a:gs pos="100000">
                    <a:schemeClr val="tx1"/>
                  </a:gs>
                </a:gsLst>
                <a:lin ang="0" scaled="1"/>
              </a:gradFill>
              <a:effectLst>
                <a:outerShdw dist="71842" dir="2700000" algn="ctr" rotWithShape="0">
                  <a:schemeClr val="bg2">
                    <a:alpha val="50000"/>
                  </a:schemeClr>
                </a:outerShdw>
              </a:effectLst>
              <a:latin typeface="Verdana"/>
            </a:endParaRPr>
          </a:p>
        </p:txBody>
      </p:sp>
      <p:sp>
        <p:nvSpPr>
          <p:cNvPr id="34820" name="WordArt 3"/>
          <p:cNvSpPr>
            <a:spLocks noChangeArrowheads="1" noChangeShapeType="1" noTextEdit="1"/>
          </p:cNvSpPr>
          <p:nvPr/>
        </p:nvSpPr>
        <p:spPr bwMode="gray">
          <a:xfrm>
            <a:off x="2286000" y="3357563"/>
            <a:ext cx="5029200" cy="7620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en-US" sz="5400" b="1" kern="10" dirty="0">
                <a:ln w="19050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accent1"/>
                    </a:gs>
                    <a:gs pos="100000">
                      <a:schemeClr val="tx1"/>
                    </a:gs>
                  </a:gsLst>
                  <a:lin ang="0" scaled="1"/>
                </a:gradFill>
                <a:effectLst>
                  <a:outerShdw dist="71842" dir="2700000" algn="ctr" rotWithShape="0">
                    <a:schemeClr val="bg2">
                      <a:alpha val="50000"/>
                    </a:schemeClr>
                  </a:outerShdw>
                </a:effectLst>
                <a:latin typeface="Verdana"/>
                <a:ea typeface="Verdana"/>
                <a:cs typeface="Verdana"/>
              </a:rPr>
              <a:t>Thank You !</a:t>
            </a:r>
            <a:endParaRPr lang="ru-RU" sz="5400" b="1" kern="10" dirty="0">
              <a:ln w="19050">
                <a:solidFill>
                  <a:schemeClr val="bg1"/>
                </a:solidFill>
                <a:round/>
                <a:headEnd/>
                <a:tailEnd/>
              </a:ln>
              <a:gradFill rotWithShape="1">
                <a:gsLst>
                  <a:gs pos="0">
                    <a:schemeClr val="accent1"/>
                  </a:gs>
                  <a:gs pos="100000">
                    <a:schemeClr val="tx1"/>
                  </a:gs>
                </a:gsLst>
                <a:lin ang="0" scaled="1"/>
              </a:gradFill>
              <a:effectLst>
                <a:outerShdw dist="71842" dir="2700000" algn="ctr" rotWithShape="0">
                  <a:schemeClr val="bg2">
                    <a:alpha val="50000"/>
                  </a:schemeClr>
                </a:outerShdw>
              </a:effectLst>
              <a:latin typeface="Verdana"/>
              <a:ea typeface="Verdana"/>
              <a:cs typeface="Verdana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gray">
          <a:xfrm>
            <a:off x="428596" y="500042"/>
            <a:ext cx="6929486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  <a:defRPr/>
            </a:pPr>
            <a:r>
              <a:rPr lang="ru-RU" sz="5000" b="1" kern="10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Verdana"/>
              </a:rPr>
              <a:t>К</a:t>
            </a:r>
            <a:r>
              <a:rPr lang="ru-RU" sz="5000" b="1" kern="10" spc="300" dirty="0" err="1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Verdana"/>
              </a:rPr>
              <a:t>өңіл қойып </a:t>
            </a:r>
            <a:r>
              <a:rPr lang="ru-RU" sz="4800" b="1" kern="10" spc="300" dirty="0" err="1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Verdana"/>
              </a:rPr>
              <a:t>тыңдағаны</a:t>
            </a:r>
            <a:r>
              <a:rPr lang="kk-KZ" sz="4800" b="1" kern="10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Verdana"/>
              </a:rPr>
              <a:t>ңы</a:t>
            </a:r>
            <a:r>
              <a:rPr lang="ru-RU" sz="4800" b="1" kern="10" spc="300" dirty="0" err="1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Verdana"/>
              </a:rPr>
              <a:t>зғ</a:t>
            </a:r>
            <a:r>
              <a:rPr lang="ru-RU" sz="5000" b="1" kern="10" spc="300" dirty="0" err="1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Verdana"/>
              </a:rPr>
              <a:t>а рахмет</a:t>
            </a:r>
            <a:r>
              <a:rPr lang="ru-RU" sz="5000" b="1" kern="10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Verdana"/>
              </a:rPr>
              <a:t>!</a:t>
            </a:r>
            <a:endParaRPr lang="en-US" sz="5000" b="1" kern="10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Verdan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Прямоугольник 10"/>
          <p:cNvSpPr>
            <a:spLocks noChangeArrowheads="1"/>
          </p:cNvSpPr>
          <p:nvPr/>
        </p:nvSpPr>
        <p:spPr bwMode="auto">
          <a:xfrm>
            <a:off x="571500" y="928688"/>
            <a:ext cx="8286750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kk-KZ" sz="3200" b="1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b="1">
                <a:latin typeface="Times New Roman" pitchFamily="18" charset="0"/>
                <a:cs typeface="Times New Roman" pitchFamily="18" charset="0"/>
              </a:rPr>
              <a:t>  </a:t>
            </a:r>
            <a:endParaRPr lang="ru-RU" sz="3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Заголовок 9"/>
          <p:cNvSpPr>
            <a:spLocks noGrp="1"/>
          </p:cNvSpPr>
          <p:nvPr>
            <p:ph type="title"/>
          </p:nvPr>
        </p:nvSpPr>
        <p:spPr>
          <a:xfrm>
            <a:off x="1000125" y="642938"/>
            <a:ext cx="6248400" cy="487362"/>
          </a:xfrm>
        </p:spPr>
        <p:txBody>
          <a:bodyPr/>
          <a:lstStyle/>
          <a:p>
            <a:pPr eaLnBrk="1" hangingPunct="1"/>
            <a:r>
              <a:rPr lang="kk-KZ" sz="4400" i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Анықтамасы:</a:t>
            </a:r>
            <a:endParaRPr lang="ru-RU" sz="4400" i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2" name="Содержимое 11"/>
          <p:cNvSpPr>
            <a:spLocks noGrp="1"/>
          </p:cNvSpPr>
          <p:nvPr>
            <p:ph idx="1"/>
          </p:nvPr>
        </p:nvSpPr>
        <p:spPr>
          <a:xfrm>
            <a:off x="457200" y="1500188"/>
            <a:ext cx="8229600" cy="442912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kk-KZ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Критериалды бағалау-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kk-KZ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бұл </a:t>
            </a:r>
            <a:r>
              <a:rPr lang="en-US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en-US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берудің мақсаты мен мазмұнына </a:t>
            </a:r>
            <a:r>
              <a:rPr lang="en-US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негізделген</a:t>
            </a:r>
            <a:r>
              <a:rPr lang="en-US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оқушының  оқу- танымдық</a:t>
            </a:r>
            <a:r>
              <a:rPr lang="en-US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құзырлығын қалыптастыруда  алдын-ала  белгіленген  </a:t>
            </a:r>
            <a:r>
              <a:rPr lang="en-US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жетістіктермен салыстыру үрдісі </a:t>
            </a:r>
            <a:r>
              <a:rPr lang="kk-KZ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6" name="Picture 3" descr="D:\ФОТО  С ДЕТЬМИ\РИСУНКИ\сова\511539-1516be7765ce80ba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43813" y="357188"/>
            <a:ext cx="1214437" cy="174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214313" y="2000250"/>
            <a:ext cx="8929687" cy="30162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buFont typeface="Wingdings" pitchFamily="2" charset="2"/>
              <a:buChar char="ü"/>
              <a:defRPr/>
            </a:pPr>
            <a:r>
              <a:rPr lang="kk-KZ" sz="3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Мектепте оқыту сапасын жоғарлату</a:t>
            </a:r>
          </a:p>
          <a:p>
            <a:pPr algn="ctr">
              <a:defRPr/>
            </a:pPr>
            <a:endParaRPr lang="kk-KZ" sz="3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30225">
              <a:buFont typeface="Wingdings" pitchFamily="2" charset="2"/>
              <a:buChar char="ü"/>
              <a:defRPr/>
            </a:pPr>
            <a:r>
              <a:rPr lang="kk-KZ" sz="3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Мектеп </a:t>
            </a:r>
            <a:r>
              <a:rPr lang="en-US" sz="3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бітірушілердің білімін  халықаралық стандартқа сәйкестендір</a:t>
            </a:r>
            <a:r>
              <a:rPr lang="kk-KZ" sz="3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у.</a:t>
            </a:r>
            <a:r>
              <a:rPr lang="kk-KZ" sz="38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</a:p>
        </p:txBody>
      </p:sp>
      <p:sp>
        <p:nvSpPr>
          <p:cNvPr id="8195" name="Прямоугольник 11"/>
          <p:cNvSpPr>
            <a:spLocks noChangeArrowheads="1"/>
          </p:cNvSpPr>
          <p:nvPr/>
        </p:nvSpPr>
        <p:spPr bwMode="auto">
          <a:xfrm>
            <a:off x="714375" y="357188"/>
            <a:ext cx="7215188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4000" b="1" i="1">
                <a:latin typeface="Times New Roman" pitchFamily="18" charset="0"/>
                <a:cs typeface="Times New Roman" pitchFamily="18" charset="0"/>
              </a:rPr>
              <a:t>Критериалды бағалауды енгізудің мақсаты:  </a:t>
            </a:r>
          </a:p>
        </p:txBody>
      </p:sp>
      <p:pic>
        <p:nvPicPr>
          <p:cNvPr id="8196" name="Picture 2" descr="D:\ФОТО  С ДЕТЬМИ\РИСУНКИ\original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 r="12949" b="7520"/>
          <a:stretch>
            <a:fillRect/>
          </a:stretch>
        </p:blipFill>
        <p:spPr bwMode="auto">
          <a:xfrm>
            <a:off x="5857875" y="3286125"/>
            <a:ext cx="3071813" cy="333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7" descr="CAK1MDGB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50" y="5545138"/>
            <a:ext cx="1428750" cy="1312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рямоугольник 10"/>
          <p:cNvSpPr/>
          <p:nvPr/>
        </p:nvSpPr>
        <p:spPr>
          <a:xfrm>
            <a:off x="395536" y="764704"/>
            <a:ext cx="8568951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Критериалды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бағалаудың міндеттері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Сабақтың әр  бөліктеріндегі әр оқушының дайындық деңгейін анықтауға;</a:t>
            </a:r>
            <a:endParaRPr lang="ru-RU" sz="2400" i="1" dirty="0" smtClean="0">
              <a:solidFill>
                <a:schemeClr val="accent5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ru-RU" sz="2400" i="1" dirty="0" err="1" smtClean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Бағдарламаға сәйкес оқу мақсаттарын орындау</a:t>
            </a:r>
            <a:r>
              <a:rPr lang="ru-RU" sz="2400" i="1" dirty="0" smtClean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қабілеті;</a:t>
            </a:r>
            <a:endParaRPr lang="ru-RU" sz="2400" i="1" dirty="0" smtClean="0">
              <a:solidFill>
                <a:schemeClr val="accent5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ru-RU" sz="2400" i="1" dirty="0" err="1" smtClean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2400" i="1" dirty="0" smtClean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оқушының </a:t>
            </a:r>
            <a:r>
              <a:rPr lang="ru-RU" sz="2400" i="1" dirty="0" smtClean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даму </a:t>
            </a:r>
            <a:r>
              <a:rPr lang="ru-RU" sz="2400" i="1" dirty="0" err="1" smtClean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жетістігін</a:t>
            </a:r>
            <a:r>
              <a:rPr lang="ru-RU" sz="2400" i="1" dirty="0" smtClean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бақылауға</a:t>
            </a:r>
            <a:r>
              <a:rPr lang="ru-RU" sz="2400" i="1" dirty="0" smtClean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>
              <a:buFont typeface="Wingdings" pitchFamily="2" charset="2"/>
              <a:buChar char="Ø"/>
            </a:pPr>
            <a:r>
              <a:rPr lang="ru-RU" sz="2400" i="1" dirty="0" err="1" smtClean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Оқушының білім</a:t>
            </a:r>
            <a:r>
              <a:rPr lang="ru-RU" sz="2400" i="1" dirty="0" smtClean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алу</a:t>
            </a:r>
            <a:r>
              <a:rPr lang="ru-RU" sz="2400" i="1" dirty="0" smtClean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барысындағы қателіктері </a:t>
            </a:r>
            <a:r>
              <a:rPr lang="ru-RU" sz="2400" i="1" dirty="0" smtClean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2400" i="1" dirty="0" err="1" smtClean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олқылықтарын айқындауға</a:t>
            </a:r>
            <a:r>
              <a:rPr lang="ru-RU" sz="2400" i="1" dirty="0" smtClean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>
              <a:buFont typeface="Wingdings" pitchFamily="2" charset="2"/>
              <a:buChar char="Ø"/>
            </a:pPr>
            <a:r>
              <a:rPr lang="ru-RU" sz="2400" i="1" dirty="0" err="1" smtClean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Әр түрлі жұмыс барысындағы алған өз бағасының  әділдігіне көзін жеткізуге</a:t>
            </a:r>
            <a:r>
              <a:rPr lang="ru-RU" sz="2400" i="1" dirty="0" smtClean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>
              <a:buFont typeface="Wingdings" pitchFamily="2" charset="2"/>
              <a:buChar char="Ø"/>
            </a:pPr>
            <a:r>
              <a:rPr lang="ru-RU" sz="2400" i="1" dirty="0" err="1" smtClean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Оқу бағдарламасының тиімділігін</a:t>
            </a:r>
            <a:r>
              <a:rPr lang="ru-RU" sz="2400" i="1" dirty="0" smtClean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саралауға;</a:t>
            </a:r>
            <a:endParaRPr lang="ru-RU" sz="2400" i="1" dirty="0" smtClean="0">
              <a:solidFill>
                <a:schemeClr val="accent5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ru-RU" sz="2400" i="1" dirty="0" err="1" smtClean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Сабақ үдерісі </a:t>
            </a:r>
            <a:r>
              <a:rPr lang="ru-RU" sz="2400" i="1" dirty="0" smtClean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2400" i="1" dirty="0" err="1" smtClean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білімнің меңгерілуі туралы</a:t>
            </a:r>
            <a:r>
              <a:rPr lang="ru-RU" sz="2400" i="1" dirty="0" smtClean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оқушы мен</a:t>
            </a:r>
            <a:r>
              <a:rPr lang="ru-RU" sz="2400" i="1" dirty="0" smtClean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мұғалім және ата-ана</a:t>
            </a:r>
            <a:r>
              <a:rPr lang="ru-RU" sz="2400" i="1" dirty="0" smtClean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арасындағы кері</a:t>
            </a:r>
            <a:r>
              <a:rPr lang="ru-RU" sz="2400" i="1" dirty="0" smtClean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байланысты</a:t>
            </a:r>
            <a:r>
              <a:rPr lang="ru-RU" sz="2400" i="1" dirty="0" smtClean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қамтамасыз етуге</a:t>
            </a:r>
            <a:endParaRPr lang="ru-RU" sz="2400" i="1" dirty="0">
              <a:solidFill>
                <a:schemeClr val="accent5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285720" y="1142984"/>
          <a:ext cx="8858280" cy="5715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Прямоугольник 2"/>
          <p:cNvSpPr/>
          <p:nvPr/>
        </p:nvSpPr>
        <p:spPr>
          <a:xfrm rot="17825507">
            <a:off x="-901398" y="3559214"/>
            <a:ext cx="6150530" cy="95410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kk-KZ" sz="2800" b="1" dirty="0">
                <a:ln w="11430"/>
                <a:solidFill>
                  <a:srgbClr val="002060"/>
                </a:solidFill>
              </a:rPr>
              <a:t>Білім сапасын бағалау жүйесінде</a:t>
            </a:r>
          </a:p>
          <a:p>
            <a:pPr algn="ctr">
              <a:defRPr/>
            </a:pPr>
            <a:r>
              <a:rPr lang="kk-KZ" sz="2800" b="1" dirty="0">
                <a:ln w="11430"/>
                <a:solidFill>
                  <a:srgbClr val="002060"/>
                </a:solidFill>
              </a:rPr>
              <a:t>жаңарту мәселесі</a:t>
            </a:r>
            <a:endParaRPr lang="ru-RU" sz="2800" b="1" dirty="0">
              <a:ln w="11430"/>
              <a:solidFill>
                <a:srgbClr val="002060"/>
              </a:solidFill>
            </a:endParaRPr>
          </a:p>
        </p:txBody>
      </p:sp>
      <p:pic>
        <p:nvPicPr>
          <p:cNvPr id="9220" name="Picture 2" descr="D:\ФОТО  С ДЕТЬМИ\РИСУНКИ\images.jpe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2071688"/>
            <a:ext cx="1865313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1"/>
          <p:cNvSpPr txBox="1">
            <a:spLocks noChangeArrowheads="1"/>
          </p:cNvSpPr>
          <p:nvPr/>
        </p:nvSpPr>
        <p:spPr bwMode="auto">
          <a:xfrm>
            <a:off x="1571625" y="571500"/>
            <a:ext cx="61785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kk-KZ" sz="4000" b="1" i="1">
                <a:solidFill>
                  <a:srgbClr val="7030A0"/>
                </a:solidFill>
              </a:rPr>
              <a:t>Ұстанымдар негіздері:</a:t>
            </a:r>
            <a:endParaRPr lang="ru-RU" sz="4000" b="1" i="1">
              <a:solidFill>
                <a:srgbClr val="7030A0"/>
              </a:solidFill>
            </a:endParaRPr>
          </a:p>
        </p:txBody>
      </p:sp>
      <p:sp>
        <p:nvSpPr>
          <p:cNvPr id="10243" name="Заголовок 2"/>
          <p:cNvSpPr>
            <a:spLocks noGrp="1"/>
          </p:cNvSpPr>
          <p:nvPr>
            <p:ph type="title"/>
          </p:nvPr>
        </p:nvSpPr>
        <p:spPr>
          <a:xfrm>
            <a:off x="214313" y="1643063"/>
            <a:ext cx="9144000" cy="4643437"/>
          </a:xfrm>
        </p:spPr>
        <p:txBody>
          <a:bodyPr/>
          <a:lstStyle/>
          <a:p>
            <a:pPr algn="l" eaLnBrk="1" hangingPunct="1"/>
            <a:r>
              <a:rPr lang="kk-KZ" sz="3200" smtClean="0">
                <a:solidFill>
                  <a:srgbClr val="002060"/>
                </a:solidFill>
              </a:rPr>
              <a:t>1</a:t>
            </a:r>
            <a:r>
              <a:rPr lang="kk-KZ" sz="32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 Бағамен оқушының жұмысы бағаланады.</a:t>
            </a:r>
            <a:br>
              <a:rPr lang="kk-KZ" sz="32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2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 Дескрипторлар оқушыға алдын-ала белгілі   </a:t>
            </a:r>
            <a:br>
              <a:rPr lang="kk-KZ" sz="32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2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болуы шарт.</a:t>
            </a:r>
            <a:br>
              <a:rPr lang="kk-KZ" sz="32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2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Оқушы өз білім деңгейін анықтай алуы қажет.</a:t>
            </a:r>
            <a:br>
              <a:rPr lang="kk-KZ" sz="32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2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 Нақты білімділік мақсатты бағалауы қажет.</a:t>
            </a:r>
            <a:r>
              <a:rPr lang="kk-KZ" sz="3200" smtClean="0">
                <a:solidFill>
                  <a:srgbClr val="002060"/>
                </a:solidFill>
              </a:rPr>
              <a:t/>
            </a:r>
            <a:br>
              <a:rPr lang="kk-KZ" sz="3200" smtClean="0">
                <a:solidFill>
                  <a:srgbClr val="002060"/>
                </a:solidFill>
              </a:rPr>
            </a:br>
            <a:r>
              <a:rPr lang="kk-KZ" sz="3200" smtClean="0">
                <a:solidFill>
                  <a:srgbClr val="002060"/>
                </a:solidFill>
              </a:rPr>
              <a:t/>
            </a:r>
            <a:br>
              <a:rPr lang="kk-KZ" sz="3200" smtClean="0">
                <a:solidFill>
                  <a:srgbClr val="002060"/>
                </a:solidFill>
              </a:rPr>
            </a:br>
            <a:r>
              <a:rPr lang="kk-KZ" sz="3200" smtClean="0">
                <a:solidFill>
                  <a:srgbClr val="002060"/>
                </a:solidFill>
              </a:rPr>
              <a:t/>
            </a:r>
            <a:br>
              <a:rPr lang="kk-KZ" sz="3200" smtClean="0">
                <a:solidFill>
                  <a:srgbClr val="002060"/>
                </a:solidFill>
              </a:rPr>
            </a:br>
            <a:endParaRPr lang="ru-RU" sz="3200" smtClean="0">
              <a:solidFill>
                <a:srgbClr val="002060"/>
              </a:solidFill>
            </a:endParaRPr>
          </a:p>
        </p:txBody>
      </p:sp>
      <p:pic>
        <p:nvPicPr>
          <p:cNvPr id="10244" name="Picture 2"/>
          <p:cNvPicPr>
            <a:picLocks noChangeAspect="1" noChangeArrowheads="1"/>
          </p:cNvPicPr>
          <p:nvPr/>
        </p:nvPicPr>
        <p:blipFill>
          <a:blip r:embed="rId2" cstate="print"/>
          <a:srcRect b="28386"/>
          <a:stretch>
            <a:fillRect/>
          </a:stretch>
        </p:blipFill>
        <p:spPr bwMode="auto">
          <a:xfrm>
            <a:off x="0" y="5429250"/>
            <a:ext cx="31432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Picture 2"/>
          <p:cNvPicPr>
            <a:picLocks noChangeAspect="1" noChangeArrowheads="1"/>
          </p:cNvPicPr>
          <p:nvPr/>
        </p:nvPicPr>
        <p:blipFill>
          <a:blip r:embed="rId2" cstate="print"/>
          <a:srcRect b="28386"/>
          <a:stretch>
            <a:fillRect/>
          </a:stretch>
        </p:blipFill>
        <p:spPr bwMode="auto">
          <a:xfrm>
            <a:off x="2928938" y="5429250"/>
            <a:ext cx="31432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6" name="Picture 2"/>
          <p:cNvPicPr>
            <a:picLocks noChangeAspect="1" noChangeArrowheads="1"/>
          </p:cNvPicPr>
          <p:nvPr/>
        </p:nvPicPr>
        <p:blipFill>
          <a:blip r:embed="rId2" cstate="print"/>
          <a:srcRect b="28386"/>
          <a:stretch>
            <a:fillRect/>
          </a:stretch>
        </p:blipFill>
        <p:spPr bwMode="auto">
          <a:xfrm>
            <a:off x="6000750" y="5429250"/>
            <a:ext cx="31432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D:\ФОТО  С ДЕТЬМИ\РИСУНКИ\open-book-with-inkwell-and-pen-dictionary-pixmac-photo-44278181.jpg"/>
          <p:cNvPicPr>
            <a:picLocks noChangeAspect="1" noChangeArrowheads="1"/>
          </p:cNvPicPr>
          <p:nvPr/>
        </p:nvPicPr>
        <p:blipFill>
          <a:blip r:embed="rId2" cstate="print"/>
          <a:srcRect b="8928"/>
          <a:stretch>
            <a:fillRect/>
          </a:stretch>
        </p:blipFill>
        <p:spPr bwMode="auto">
          <a:xfrm>
            <a:off x="4262438" y="3357563"/>
            <a:ext cx="4881562" cy="350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7" name="Заголовок 1"/>
          <p:cNvSpPr>
            <a:spLocks noGrp="1"/>
          </p:cNvSpPr>
          <p:nvPr>
            <p:ph type="title"/>
          </p:nvPr>
        </p:nvSpPr>
        <p:spPr>
          <a:xfrm>
            <a:off x="1285875" y="500063"/>
            <a:ext cx="6248400" cy="1096962"/>
          </a:xfrm>
        </p:spPr>
        <p:txBody>
          <a:bodyPr/>
          <a:lstStyle/>
          <a:p>
            <a:pPr eaLnBrk="1" hangingPunct="1"/>
            <a:r>
              <a:rPr lang="kk-KZ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Критериалды  бағалаудың басты  ерекшелігі:</a:t>
            </a:r>
            <a:endParaRPr lang="ru-RU" smtClean="0">
              <a:solidFill>
                <a:schemeClr val="tx1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1268" name="Содержимое 2"/>
          <p:cNvSpPr>
            <a:spLocks noGrp="1"/>
          </p:cNvSpPr>
          <p:nvPr>
            <p:ph idx="1"/>
          </p:nvPr>
        </p:nvSpPr>
        <p:spPr>
          <a:xfrm>
            <a:off x="357188" y="1714500"/>
            <a:ext cx="5572125" cy="5143500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kk-KZ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600" b="1" smtClean="0">
                <a:latin typeface="Times New Roman" pitchFamily="18" charset="0"/>
                <a:cs typeface="Times New Roman" pitchFamily="18" charset="0"/>
              </a:rPr>
              <a:t>алдын-ала ұсынылған бағалау шкаласы;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kk-KZ" sz="3600" b="1" smtClean="0">
                <a:latin typeface="Times New Roman" pitchFamily="18" charset="0"/>
                <a:cs typeface="Times New Roman" pitchFamily="18" charset="0"/>
              </a:rPr>
              <a:t> анық, айқындылығы;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kk-KZ" sz="3600" b="1" smtClean="0">
                <a:latin typeface="Times New Roman" pitchFamily="18" charset="0"/>
                <a:cs typeface="Times New Roman" pitchFamily="18" charset="0"/>
              </a:rPr>
              <a:t> бағаның әділдігі;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kk-KZ" sz="3600" b="1" smtClean="0">
                <a:latin typeface="Times New Roman" pitchFamily="18" charset="0"/>
                <a:cs typeface="Times New Roman" pitchFamily="18" charset="0"/>
              </a:rPr>
              <a:t> өзін бағалауға мүмкіндіктің берілуі</a:t>
            </a:r>
            <a:endParaRPr lang="ru-RU" sz="3600" b="1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3214688" y="1357313"/>
            <a:ext cx="3286125" cy="107156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FF505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kk-KZ" sz="2400" b="1" dirty="0">
                <a:solidFill>
                  <a:srgbClr val="FF0000"/>
                </a:solidFill>
              </a:rPr>
              <a:t>Бағалау функциялары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3071813" y="4214813"/>
            <a:ext cx="3429000" cy="1000125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kk-KZ" sz="2400" b="1" dirty="0">
                <a:solidFill>
                  <a:srgbClr val="FF0000"/>
                </a:solidFill>
              </a:rPr>
              <a:t>Принциптері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2500313" y="2143125"/>
            <a:ext cx="285750" cy="549275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>
            <a:off x="4214813" y="2857500"/>
            <a:ext cx="285750" cy="549275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5643563" y="2857500"/>
            <a:ext cx="285750" cy="549275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7000875" y="2214563"/>
            <a:ext cx="285750" cy="549275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2357438" y="5143500"/>
            <a:ext cx="285750" cy="549275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4572000" y="5500688"/>
            <a:ext cx="285750" cy="549275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6715125" y="5214938"/>
            <a:ext cx="285750" cy="549275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299" name="TextBox 10"/>
          <p:cNvSpPr txBox="1">
            <a:spLocks noChangeArrowheads="1"/>
          </p:cNvSpPr>
          <p:nvPr/>
        </p:nvSpPr>
        <p:spPr bwMode="auto">
          <a:xfrm>
            <a:off x="571500" y="214313"/>
            <a:ext cx="7812088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3200" b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Критериалды бағалаудың </a:t>
            </a:r>
          </a:p>
          <a:p>
            <a:pPr algn="ctr"/>
            <a:r>
              <a:rPr lang="kk-KZ" sz="3200" b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функциялары:</a:t>
            </a:r>
            <a:endParaRPr lang="ru-RU" sz="3200" b="1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00" name="TextBox 11"/>
          <p:cNvSpPr txBox="1">
            <a:spLocks noChangeArrowheads="1"/>
          </p:cNvSpPr>
          <p:nvPr/>
        </p:nvSpPr>
        <p:spPr bwMode="auto">
          <a:xfrm>
            <a:off x="1143000" y="2786063"/>
            <a:ext cx="29368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kk-KZ" sz="2800" b="1">
                <a:solidFill>
                  <a:srgbClr val="7030A0"/>
                </a:solidFill>
              </a:rPr>
              <a:t>Ынталандыру</a:t>
            </a:r>
            <a:endParaRPr lang="ru-RU" sz="2400" b="1">
              <a:solidFill>
                <a:srgbClr val="7030A0"/>
              </a:solidFill>
            </a:endParaRPr>
          </a:p>
        </p:txBody>
      </p:sp>
      <p:sp>
        <p:nvSpPr>
          <p:cNvPr id="12301" name="TextBox 15"/>
          <p:cNvSpPr txBox="1">
            <a:spLocks noChangeArrowheads="1"/>
          </p:cNvSpPr>
          <p:nvPr/>
        </p:nvSpPr>
        <p:spPr bwMode="auto">
          <a:xfrm>
            <a:off x="3000375" y="3429000"/>
            <a:ext cx="21431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7030A0"/>
                </a:solidFill>
              </a:rPr>
              <a:t> </a:t>
            </a:r>
            <a:r>
              <a:rPr lang="kk-KZ" sz="2400" b="1">
                <a:solidFill>
                  <a:srgbClr val="7030A0"/>
                </a:solidFill>
              </a:rPr>
              <a:t>Белсенділік</a:t>
            </a:r>
            <a:endParaRPr lang="ru-RU" sz="2000" b="1">
              <a:solidFill>
                <a:srgbClr val="7030A0"/>
              </a:solidFill>
            </a:endParaRPr>
          </a:p>
        </p:txBody>
      </p:sp>
      <p:sp>
        <p:nvSpPr>
          <p:cNvPr id="12302" name="TextBox 16"/>
          <p:cNvSpPr txBox="1">
            <a:spLocks noChangeArrowheads="1"/>
          </p:cNvSpPr>
          <p:nvPr/>
        </p:nvSpPr>
        <p:spPr bwMode="auto">
          <a:xfrm>
            <a:off x="5000625" y="3429000"/>
            <a:ext cx="17859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kk-KZ" sz="2400" b="1">
                <a:solidFill>
                  <a:srgbClr val="7030A0"/>
                </a:solidFill>
              </a:rPr>
              <a:t>  </a:t>
            </a:r>
            <a:r>
              <a:rPr lang="en-US" sz="2400" b="1">
                <a:solidFill>
                  <a:srgbClr val="7030A0"/>
                </a:solidFill>
              </a:rPr>
              <a:t> </a:t>
            </a:r>
            <a:r>
              <a:rPr lang="kk-KZ" sz="2400" b="1">
                <a:solidFill>
                  <a:srgbClr val="7030A0"/>
                </a:solidFill>
              </a:rPr>
              <a:t>Түзету</a:t>
            </a:r>
            <a:endParaRPr lang="ru-RU" sz="2000" b="1">
              <a:solidFill>
                <a:srgbClr val="7030A0"/>
              </a:solidFill>
            </a:endParaRPr>
          </a:p>
        </p:txBody>
      </p:sp>
      <p:sp>
        <p:nvSpPr>
          <p:cNvPr id="12303" name="TextBox 17"/>
          <p:cNvSpPr txBox="1">
            <a:spLocks noChangeArrowheads="1"/>
          </p:cNvSpPr>
          <p:nvPr/>
        </p:nvSpPr>
        <p:spPr bwMode="auto">
          <a:xfrm>
            <a:off x="3929063" y="6000750"/>
            <a:ext cx="16303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kk-KZ" sz="2400" b="1">
                <a:solidFill>
                  <a:srgbClr val="7030A0"/>
                </a:solidFill>
              </a:rPr>
              <a:t>Әділдік</a:t>
            </a:r>
            <a:endParaRPr lang="ru-RU" sz="2400" b="1">
              <a:solidFill>
                <a:srgbClr val="7030A0"/>
              </a:solidFill>
            </a:endParaRPr>
          </a:p>
        </p:txBody>
      </p:sp>
      <p:sp>
        <p:nvSpPr>
          <p:cNvPr id="12304" name="TextBox 18"/>
          <p:cNvSpPr txBox="1">
            <a:spLocks noChangeArrowheads="1"/>
          </p:cNvSpPr>
          <p:nvPr/>
        </p:nvSpPr>
        <p:spPr bwMode="auto">
          <a:xfrm>
            <a:off x="1357313" y="5857875"/>
            <a:ext cx="23304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kk-KZ" sz="2800" b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Нақтылық</a:t>
            </a:r>
            <a:endParaRPr lang="ru-RU" sz="2800" b="1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05" name="TextBox 19"/>
          <p:cNvSpPr txBox="1">
            <a:spLocks noChangeArrowheads="1"/>
          </p:cNvSpPr>
          <p:nvPr/>
        </p:nvSpPr>
        <p:spPr bwMode="auto">
          <a:xfrm>
            <a:off x="6286500" y="2714625"/>
            <a:ext cx="20002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kk-KZ" sz="2400" b="1">
                <a:solidFill>
                  <a:srgbClr val="7030A0"/>
                </a:solidFill>
              </a:rPr>
              <a:t>Дамытушы</a:t>
            </a:r>
            <a:endParaRPr lang="ru-RU" sz="2000" b="1">
              <a:solidFill>
                <a:srgbClr val="7030A0"/>
              </a:solidFill>
            </a:endParaRPr>
          </a:p>
        </p:txBody>
      </p:sp>
      <p:sp>
        <p:nvSpPr>
          <p:cNvPr id="12306" name="TextBox 20"/>
          <p:cNvSpPr txBox="1">
            <a:spLocks noChangeArrowheads="1"/>
          </p:cNvSpPr>
          <p:nvPr/>
        </p:nvSpPr>
        <p:spPr bwMode="auto">
          <a:xfrm>
            <a:off x="6072188" y="5857875"/>
            <a:ext cx="1857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7030A0"/>
                </a:solidFill>
              </a:rPr>
              <a:t>  </a:t>
            </a:r>
            <a:r>
              <a:rPr lang="kk-KZ" sz="2400" b="1">
                <a:solidFill>
                  <a:srgbClr val="7030A0"/>
                </a:solidFill>
              </a:rPr>
              <a:t>Жүйелік</a:t>
            </a:r>
            <a:endParaRPr lang="ru-RU" sz="2400" b="1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db2004169gl">
  <a:themeElements>
    <a:clrScheme name="Тема Office 1">
      <a:dk1>
        <a:srgbClr val="000000"/>
      </a:dk1>
      <a:lt1>
        <a:srgbClr val="FFFFFF"/>
      </a:lt1>
      <a:dk2>
        <a:srgbClr val="233DA9"/>
      </a:dk2>
      <a:lt2>
        <a:srgbClr val="DDDDDD"/>
      </a:lt2>
      <a:accent1>
        <a:srgbClr val="65AAE9"/>
      </a:accent1>
      <a:accent2>
        <a:srgbClr val="B2B2B2"/>
      </a:accent2>
      <a:accent3>
        <a:srgbClr val="FFFFFF"/>
      </a:accent3>
      <a:accent4>
        <a:srgbClr val="000000"/>
      </a:accent4>
      <a:accent5>
        <a:srgbClr val="B8D2F2"/>
      </a:accent5>
      <a:accent6>
        <a:srgbClr val="A1A1A1"/>
      </a:accent6>
      <a:hlink>
        <a:srgbClr val="7DA0D3"/>
      </a:hlink>
      <a:folHlink>
        <a:srgbClr val="B2E385"/>
      </a:folHlink>
    </a:clrScheme>
    <a:fontScheme name="Тема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233DA9"/>
        </a:dk2>
        <a:lt2>
          <a:srgbClr val="DDDDDD"/>
        </a:lt2>
        <a:accent1>
          <a:srgbClr val="65AAE9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B8D2F2"/>
        </a:accent5>
        <a:accent6>
          <a:srgbClr val="A1A1A1"/>
        </a:accent6>
        <a:hlink>
          <a:srgbClr val="7DA0D3"/>
        </a:hlink>
        <a:folHlink>
          <a:srgbClr val="B2E38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632769"/>
        </a:dk2>
        <a:lt2>
          <a:srgbClr val="DDDDDD"/>
        </a:lt2>
        <a:accent1>
          <a:srgbClr val="8B8DE1"/>
        </a:accent1>
        <a:accent2>
          <a:srgbClr val="FF997D"/>
        </a:accent2>
        <a:accent3>
          <a:srgbClr val="FFFFFF"/>
        </a:accent3>
        <a:accent4>
          <a:srgbClr val="000000"/>
        </a:accent4>
        <a:accent5>
          <a:srgbClr val="C4C5EE"/>
        </a:accent5>
        <a:accent6>
          <a:srgbClr val="E78A71"/>
        </a:accent6>
        <a:hlink>
          <a:srgbClr val="58AFD2"/>
        </a:hlink>
        <a:folHlink>
          <a:srgbClr val="BFDF6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37737F"/>
        </a:dk2>
        <a:lt2>
          <a:srgbClr val="DDDDDD"/>
        </a:lt2>
        <a:accent1>
          <a:srgbClr val="52BCB2"/>
        </a:accent1>
        <a:accent2>
          <a:srgbClr val="E0A56A"/>
        </a:accent2>
        <a:accent3>
          <a:srgbClr val="FFFFFF"/>
        </a:accent3>
        <a:accent4>
          <a:srgbClr val="000000"/>
        </a:accent4>
        <a:accent5>
          <a:srgbClr val="B3DAD5"/>
        </a:accent5>
        <a:accent6>
          <a:srgbClr val="CB955F"/>
        </a:accent6>
        <a:hlink>
          <a:srgbClr val="A0C264"/>
        </a:hlink>
        <a:folHlink>
          <a:srgbClr val="DCDC2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cdb2004169gl</Template>
  <TotalTime>577</TotalTime>
  <Words>428</Words>
  <Application>Microsoft Office PowerPoint</Application>
  <PresentationFormat>Экран (4:3)</PresentationFormat>
  <Paragraphs>146</Paragraphs>
  <Slides>21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3" baseType="lpstr">
      <vt:lpstr>cdb2004169gl</vt:lpstr>
      <vt:lpstr>Image</vt:lpstr>
      <vt:lpstr>Слайд 1</vt:lpstr>
      <vt:lpstr>Слайд 2</vt:lpstr>
      <vt:lpstr>Анықтамасы:</vt:lpstr>
      <vt:lpstr>Слайд 4</vt:lpstr>
      <vt:lpstr>Слайд 5</vt:lpstr>
      <vt:lpstr>Слайд 6</vt:lpstr>
      <vt:lpstr>1.  Бағамен оқушының жұмысы бағаланады. 2.  Дескрипторлар оқушыға алдын-ала белгілі         болуы шарт. 3. Оқушы өз білім деңгейін анықтай алуы қажет. 4. Нақты білімділік мақсатты бағалауы қажет.   </vt:lpstr>
      <vt:lpstr>Критериалды  бағалаудың басты  ерекшелігі:</vt:lpstr>
      <vt:lpstr>Слайд 9</vt:lpstr>
      <vt:lpstr>Слайд 10</vt:lpstr>
      <vt:lpstr>Слайд 11</vt:lpstr>
      <vt:lpstr>Слайд 12</vt:lpstr>
      <vt:lpstr>Критериалды бағалау :</vt:lpstr>
      <vt:lpstr>Слайд 14</vt:lpstr>
      <vt:lpstr>Слайд 15</vt:lpstr>
      <vt:lpstr>Слайд 16</vt:lpstr>
      <vt:lpstr>Слайд 17</vt:lpstr>
      <vt:lpstr>Слайд 18</vt:lpstr>
      <vt:lpstr>Критериалды   оқытудың маңыздылығы:</vt:lpstr>
      <vt:lpstr>Слайд 20</vt:lpstr>
      <vt:lpstr>Слайд 21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Admin</cp:lastModifiedBy>
  <cp:revision>54</cp:revision>
  <dcterms:created xsi:type="dcterms:W3CDTF">2011-10-14T09:11:52Z</dcterms:created>
  <dcterms:modified xsi:type="dcterms:W3CDTF">2016-09-18T17:14:56Z</dcterms:modified>
</cp:coreProperties>
</file>